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Lst>
  <p:sldSz cy="5143500" cx="9144000"/>
  <p:notesSz cx="6858000" cy="9144000"/>
  <p:embeddedFontLst>
    <p:embeddedFont>
      <p:font typeface="Raleway"/>
      <p:regular r:id="rId65"/>
      <p:bold r:id="rId66"/>
      <p:italic r:id="rId67"/>
      <p:boldItalic r:id="rId68"/>
    </p:embeddedFont>
    <p:embeddedFont>
      <p:font typeface="Lato"/>
      <p:regular r:id="rId69"/>
      <p:bold r:id="rId70"/>
      <p:italic r:id="rId71"/>
      <p:boldItalic r:id="rId72"/>
    </p:embeddedFont>
    <p:embeddedFont>
      <p:font typeface="Comfortaa"/>
      <p:regular r:id="rId73"/>
      <p:bold r:id="rId7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60BB455-C165-4136-AF3A-A0CA067B1376}">
  <a:tblStyle styleId="{F60BB455-C165-4136-AF3A-A0CA067B137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Comfortaa-regular.fntdata"/><Relationship Id="rId72" Type="http://schemas.openxmlformats.org/officeDocument/2006/relationships/font" Target="fonts/Lato-boldItalic.fntdata"/><Relationship Id="rId31" Type="http://schemas.openxmlformats.org/officeDocument/2006/relationships/slide" Target="slides/slide25.xml"/><Relationship Id="rId30" Type="http://schemas.openxmlformats.org/officeDocument/2006/relationships/slide" Target="slides/slide24.xml"/><Relationship Id="rId74" Type="http://schemas.openxmlformats.org/officeDocument/2006/relationships/font" Target="fonts/Comfortaa-bold.fntdata"/><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schemas.openxmlformats.org/officeDocument/2006/relationships/font" Target="fonts/Lato-italic.fntdata"/><Relationship Id="rId70" Type="http://schemas.openxmlformats.org/officeDocument/2006/relationships/font" Target="fonts/Lato-bold.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font" Target="fonts/Raleway-bold.fntdata"/><Relationship Id="rId21" Type="http://schemas.openxmlformats.org/officeDocument/2006/relationships/slide" Target="slides/slide15.xml"/><Relationship Id="rId65" Type="http://schemas.openxmlformats.org/officeDocument/2006/relationships/font" Target="fonts/Raleway-regular.fntdata"/><Relationship Id="rId24" Type="http://schemas.openxmlformats.org/officeDocument/2006/relationships/slide" Target="slides/slide18.xml"/><Relationship Id="rId68" Type="http://schemas.openxmlformats.org/officeDocument/2006/relationships/font" Target="fonts/Raleway-boldItalic.fntdata"/><Relationship Id="rId23" Type="http://schemas.openxmlformats.org/officeDocument/2006/relationships/slide" Target="slides/slide17.xml"/><Relationship Id="rId67" Type="http://schemas.openxmlformats.org/officeDocument/2006/relationships/font" Target="fonts/Raleway-italic.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Lato-regular.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22.jpg>
</file>

<file path=ppt/media/image23.jpg>
</file>

<file path=ppt/media/image24.png>
</file>

<file path=ppt/media/image25.jp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f82df02fb6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f82df02fb6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f8314d7eb4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f8314d7eb4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f8314d7c0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f8314d7c0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f82936f2a0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f82936f2a0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cb6b19518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cb6b19518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cb6b1951a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cb6b1951a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cb6b1951c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cb6b1951c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cb6b1951c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cb6b1951c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cb6b1951c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cb6b1951c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f82df02fb6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f82df02fb6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f8314d7eb4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f8314d7eb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f82df02fb6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f82df02fb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f8314d7c0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f8314d7c0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fca6039ee9_7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fca6039ee9_7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f8314d7e8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f8314d7e8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f8314d7eb4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f8314d7eb4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f8314d7eb4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f8314d7eb4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f8314d7eb4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f8314d7eb4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f8314d7eb4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f8314d7eb4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f82df02fb6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f82df02fb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f8314d7e8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f8314d7e8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f65caf6d1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f65caf6d1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f8314d7e8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f8314d7e8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fca6039ee9_7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fca6039ee9_7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cb9a0b074_1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cb9a0b074_1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fca6039ee9_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fca6039ee9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f8314d7c00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f8314d7c00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f8314d7eb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f8314d7eb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f8314d7e82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f8314d7e82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fca6039ee9_7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fca6039ee9_7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f8314d7e82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f8314d7e82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f8314d7e8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f8314d7e8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2" name="Shape 412"/>
        <p:cNvGrpSpPr/>
        <p:nvPr/>
      </p:nvGrpSpPr>
      <p:grpSpPr>
        <a:xfrm>
          <a:off x="0" y="0"/>
          <a:ext cx="0" cy="0"/>
          <a:chOff x="0" y="0"/>
          <a:chExt cx="0" cy="0"/>
        </a:xfrm>
      </p:grpSpPr>
      <p:sp>
        <p:nvSpPr>
          <p:cNvPr id="413" name="Google Shape;413;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4" name="Google Shape;414;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cb9a0b074_1_12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cb9a0b074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723630543_5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72363054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e965474a9_3_3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e965474a9_3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cb9a0b074_1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cb9a0b074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f82936f2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f82936f2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cb9a0b07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cb9a0b07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cb9a0b074_1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cb9a0b074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e965474a9_3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e965474a9_3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cb9a0b0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cb9a0b0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ge965474a9_3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e965474a9_3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cb9a0b074_1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cb9a0b074_1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8" name="Shape 558"/>
        <p:cNvGrpSpPr/>
        <p:nvPr/>
      </p:nvGrpSpPr>
      <p:grpSpPr>
        <a:xfrm>
          <a:off x="0" y="0"/>
          <a:ext cx="0" cy="0"/>
          <a:chOff x="0" y="0"/>
          <a:chExt cx="0" cy="0"/>
        </a:xfrm>
      </p:grpSpPr>
      <p:sp>
        <p:nvSpPr>
          <p:cNvPr id="559" name="Google Shape;559;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0" name="Google Shape;560;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f8314d7eb4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f8314d7eb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f82df02fb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f82df02fb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f82936f2a0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f82936f2a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f82df02fb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f82df02fb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f82df02fb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f82df02fb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0.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6.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8.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 Id="rId3" Type="http://schemas.openxmlformats.org/officeDocument/2006/relationships/image" Target="../media/image23.jpg"/><Relationship Id="rId4" Type="http://schemas.openxmlformats.org/officeDocument/2006/relationships/image" Target="../media/image8.png"/><Relationship Id="rId5"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8.png"/><Relationship Id="rId4" Type="http://schemas.openxmlformats.org/officeDocument/2006/relationships/image" Target="../media/image5.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 Id="rId3" Type="http://schemas.openxmlformats.org/officeDocument/2006/relationships/image" Target="../media/image8.png"/><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21.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5.xml"/><Relationship Id="rId3" Type="http://schemas.openxmlformats.org/officeDocument/2006/relationships/image" Target="../media/image8.png"/><Relationship Id="rId4"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2.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2.xml"/><Relationship Id="rId3" Type="http://schemas.openxmlformats.org/officeDocument/2006/relationships/image" Target="../media/image8.png"/><Relationship Id="rId4"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3.xml"/><Relationship Id="rId3" Type="http://schemas.openxmlformats.org/officeDocument/2006/relationships/image" Target="../media/image24.png"/><Relationship Id="rId4" Type="http://schemas.openxmlformats.org/officeDocument/2006/relationships/image" Target="../media/image8.png"/><Relationship Id="rId5" Type="http://schemas.openxmlformats.org/officeDocument/2006/relationships/image" Target="../media/image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4.xml"/><Relationship Id="rId3" Type="http://schemas.openxmlformats.org/officeDocument/2006/relationships/image" Target="../media/image22.jpg"/><Relationship Id="rId4" Type="http://schemas.openxmlformats.org/officeDocument/2006/relationships/image" Target="../media/image8.png"/><Relationship Id="rId5" Type="http://schemas.openxmlformats.org/officeDocument/2006/relationships/image" Target="../media/image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 Id="rId3" Type="http://schemas.openxmlformats.org/officeDocument/2006/relationships/image" Target="../media/image29.png"/><Relationship Id="rId4" Type="http://schemas.openxmlformats.org/officeDocument/2006/relationships/image" Target="../media/image8.png"/><Relationship Id="rId5" Type="http://schemas.openxmlformats.org/officeDocument/2006/relationships/image" Target="../media/image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image" Target="../media/image25.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 Id="rId3" Type="http://schemas.openxmlformats.org/officeDocument/2006/relationships/image" Target="../media/image28.png"/><Relationship Id="rId4" Type="http://schemas.openxmlformats.org/officeDocument/2006/relationships/image" Target="../media/image8.png"/><Relationship Id="rId5" Type="http://schemas.openxmlformats.org/officeDocument/2006/relationships/image" Target="../media/image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 Id="rId3" Type="http://schemas.openxmlformats.org/officeDocument/2006/relationships/image" Target="../media/image27.png"/><Relationship Id="rId4" Type="http://schemas.openxmlformats.org/officeDocument/2006/relationships/hyperlink" Target="http://googletranslate.blogspot.com/2015/10/futbol-translated.html" TargetMode="External"/><Relationship Id="rId5" Type="http://schemas.openxmlformats.org/officeDocument/2006/relationships/image" Target="../media/image8.png"/><Relationship Id="rId6" Type="http://schemas.openxmlformats.org/officeDocument/2006/relationships/image" Target="../media/image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9.xml"/><Relationship Id="rId3" Type="http://schemas.openxmlformats.org/officeDocument/2006/relationships/image" Target="../media/image8.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 Id="rId3" Type="http://schemas.openxmlformats.org/officeDocument/2006/relationships/hyperlink" Target="http://www.theguardian.com/news/datablog/2014/sep/26/europeans-multiple-languages-uk-ireland" TargetMode="External"/><Relationship Id="rId4" Type="http://schemas.openxmlformats.org/officeDocument/2006/relationships/image" Target="../media/image8.png"/><Relationship Id="rId5" Type="http://schemas.openxmlformats.org/officeDocument/2006/relationships/image" Target="../media/image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1.xml"/><Relationship Id="rId3" Type="http://schemas.openxmlformats.org/officeDocument/2006/relationships/image" Target="../media/image18.png"/><Relationship Id="rId4" Type="http://schemas.openxmlformats.org/officeDocument/2006/relationships/image" Target="../media/image15.png"/><Relationship Id="rId5" Type="http://schemas.openxmlformats.org/officeDocument/2006/relationships/image" Target="../media/image8.png"/><Relationship Id="rId6" Type="http://schemas.openxmlformats.org/officeDocument/2006/relationships/image" Target="../media/image5.png"/><Relationship Id="rId7" Type="http://schemas.openxmlformats.org/officeDocument/2006/relationships/hyperlink" Target="http://travel.trade.gov/view/m-2015-O-001/index.html"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 Id="rId3" Type="http://schemas.openxmlformats.org/officeDocument/2006/relationships/image" Target="../media/image26.png"/><Relationship Id="rId4" Type="http://schemas.openxmlformats.org/officeDocument/2006/relationships/hyperlink" Target="https://translate.google.com/community" TargetMode="External"/><Relationship Id="rId5" Type="http://schemas.openxmlformats.org/officeDocument/2006/relationships/image" Target="../media/image8.png"/><Relationship Id="rId6" Type="http://schemas.openxmlformats.org/officeDocument/2006/relationships/image" Target="../media/image5.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hyperlink" Target="http://heathbrothers.com/presentations" TargetMode="External"/><Relationship Id="rId6" Type="http://schemas.openxmlformats.org/officeDocument/2006/relationships/image" Target="../media/image1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 Id="rId3" Type="http://schemas.openxmlformats.org/officeDocument/2006/relationships/image" Target="../media/image8.png"/><Relationship Id="rId4" Type="http://schemas.openxmlformats.org/officeDocument/2006/relationships/image" Target="../media/image5.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 Id="rId3" Type="http://schemas.openxmlformats.org/officeDocument/2006/relationships/image" Target="../media/image14.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idx="1" type="subTitle"/>
          </p:nvPr>
        </p:nvSpPr>
        <p:spPr>
          <a:xfrm>
            <a:off x="2442600" y="470450"/>
            <a:ext cx="6386400" cy="414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1200" u="sng">
                <a:solidFill>
                  <a:schemeClr val="accent1"/>
                </a:solidFill>
                <a:latin typeface="Comfortaa"/>
                <a:ea typeface="Comfortaa"/>
                <a:cs typeface="Comfortaa"/>
                <a:sym typeface="Comfortaa"/>
              </a:rPr>
              <a:t>Selected Topic: </a:t>
            </a:r>
            <a:endParaRPr b="1" sz="1200" u="sng">
              <a:solidFill>
                <a:schemeClr val="accent1"/>
              </a:solidFill>
              <a:latin typeface="Comfortaa"/>
              <a:ea typeface="Comfortaa"/>
              <a:cs typeface="Comfortaa"/>
              <a:sym typeface="Comfortaa"/>
            </a:endParaRPr>
          </a:p>
          <a:p>
            <a:pPr indent="0" lvl="0" marL="0" rtl="0" algn="l">
              <a:spcBef>
                <a:spcPts val="0"/>
              </a:spcBef>
              <a:spcAft>
                <a:spcPts val="0"/>
              </a:spcAft>
              <a:buNone/>
            </a:pPr>
            <a:r>
              <a:rPr b="1" lang="en" sz="3400">
                <a:solidFill>
                  <a:schemeClr val="accent1"/>
                </a:solidFill>
                <a:latin typeface="Comfortaa"/>
                <a:ea typeface="Comfortaa"/>
                <a:cs typeface="Comfortaa"/>
                <a:sym typeface="Comfortaa"/>
              </a:rPr>
              <a:t>Data Analyst Jobs Analysis </a:t>
            </a:r>
            <a:r>
              <a:rPr b="1" lang="en">
                <a:solidFill>
                  <a:schemeClr val="accent1"/>
                </a:solidFill>
                <a:latin typeface="Comfortaa"/>
                <a:ea typeface="Comfortaa"/>
                <a:cs typeface="Comfortaa"/>
                <a:sym typeface="Comfortaa"/>
              </a:rPr>
              <a:t>a Tool for our Us &amp; our Collegues</a:t>
            </a:r>
            <a:endParaRPr b="1">
              <a:solidFill>
                <a:schemeClr val="accent1"/>
              </a:solidFill>
              <a:latin typeface="Comfortaa"/>
              <a:ea typeface="Comfortaa"/>
              <a:cs typeface="Comfortaa"/>
              <a:sym typeface="Comfortaa"/>
            </a:endParaRPr>
          </a:p>
          <a:p>
            <a:pPr indent="0" lvl="0" marL="0" rtl="0" algn="l">
              <a:spcBef>
                <a:spcPts val="0"/>
              </a:spcBef>
              <a:spcAft>
                <a:spcPts val="0"/>
              </a:spcAft>
              <a:buNone/>
            </a:pPr>
            <a:r>
              <a:t/>
            </a:r>
            <a:endParaRPr b="1">
              <a:solidFill>
                <a:schemeClr val="accent1"/>
              </a:solidFill>
              <a:latin typeface="Comfortaa"/>
              <a:ea typeface="Comfortaa"/>
              <a:cs typeface="Comfortaa"/>
              <a:sym typeface="Comfortaa"/>
            </a:endParaRPr>
          </a:p>
          <a:p>
            <a:pPr indent="0" lvl="0" marL="0" rtl="0" algn="l">
              <a:spcBef>
                <a:spcPts val="0"/>
              </a:spcBef>
              <a:spcAft>
                <a:spcPts val="0"/>
              </a:spcAft>
              <a:buNone/>
            </a:pPr>
            <a:r>
              <a:t/>
            </a:r>
            <a:endParaRPr b="1">
              <a:solidFill>
                <a:schemeClr val="accent1"/>
              </a:solidFill>
              <a:latin typeface="Comfortaa"/>
              <a:ea typeface="Comfortaa"/>
              <a:cs typeface="Comfortaa"/>
              <a:sym typeface="Comfortaa"/>
            </a:endParaRPr>
          </a:p>
          <a:p>
            <a:pPr indent="0" lvl="0" marL="0" rtl="0" algn="l">
              <a:spcBef>
                <a:spcPts val="0"/>
              </a:spcBef>
              <a:spcAft>
                <a:spcPts val="0"/>
              </a:spcAft>
              <a:buNone/>
            </a:pPr>
            <a:r>
              <a:t/>
            </a:r>
            <a:endParaRPr b="1">
              <a:solidFill>
                <a:schemeClr val="accent1"/>
              </a:solidFill>
              <a:latin typeface="Comfortaa"/>
              <a:ea typeface="Comfortaa"/>
              <a:cs typeface="Comfortaa"/>
              <a:sym typeface="Comfortaa"/>
            </a:endParaRPr>
          </a:p>
          <a:p>
            <a:pPr indent="0" lvl="0" marL="0" rtl="0" algn="l">
              <a:spcBef>
                <a:spcPts val="0"/>
              </a:spcBef>
              <a:spcAft>
                <a:spcPts val="0"/>
              </a:spcAft>
              <a:buNone/>
            </a:pPr>
            <a:r>
              <a:t/>
            </a:r>
            <a:endParaRPr b="1">
              <a:solidFill>
                <a:schemeClr val="accent1"/>
              </a:solidFill>
              <a:latin typeface="Comfortaa"/>
              <a:ea typeface="Comfortaa"/>
              <a:cs typeface="Comfortaa"/>
              <a:sym typeface="Comfortaa"/>
            </a:endParaRPr>
          </a:p>
          <a:p>
            <a:pPr indent="0" lvl="0" marL="0" rtl="0" algn="l">
              <a:spcBef>
                <a:spcPts val="0"/>
              </a:spcBef>
              <a:spcAft>
                <a:spcPts val="0"/>
              </a:spcAft>
              <a:buNone/>
            </a:pPr>
            <a:r>
              <a:t/>
            </a:r>
            <a:endParaRPr b="1">
              <a:solidFill>
                <a:schemeClr val="accent1"/>
              </a:solidFill>
              <a:latin typeface="Comfortaa"/>
              <a:ea typeface="Comfortaa"/>
              <a:cs typeface="Comfortaa"/>
              <a:sym typeface="Comfortaa"/>
            </a:endParaRPr>
          </a:p>
          <a:p>
            <a:pPr indent="0" lvl="0" marL="0" rtl="0" algn="l">
              <a:spcBef>
                <a:spcPts val="0"/>
              </a:spcBef>
              <a:spcAft>
                <a:spcPts val="0"/>
              </a:spcAft>
              <a:buNone/>
            </a:pPr>
            <a:r>
              <a:t/>
            </a:r>
            <a:endParaRPr b="1">
              <a:solidFill>
                <a:schemeClr val="accent1"/>
              </a:solidFill>
              <a:latin typeface="Comfortaa"/>
              <a:ea typeface="Comfortaa"/>
              <a:cs typeface="Comfortaa"/>
              <a:sym typeface="Comfortaa"/>
            </a:endParaRPr>
          </a:p>
          <a:p>
            <a:pPr indent="0" lvl="0" marL="0" rtl="0" algn="l">
              <a:spcBef>
                <a:spcPts val="0"/>
              </a:spcBef>
              <a:spcAft>
                <a:spcPts val="0"/>
              </a:spcAft>
              <a:buNone/>
            </a:pPr>
            <a:r>
              <a:t/>
            </a:r>
            <a:endParaRPr b="1">
              <a:solidFill>
                <a:schemeClr val="accent1"/>
              </a:solidFill>
              <a:latin typeface="Comfortaa"/>
              <a:ea typeface="Comfortaa"/>
              <a:cs typeface="Comfortaa"/>
              <a:sym typeface="Comfortaa"/>
            </a:endParaRPr>
          </a:p>
          <a:p>
            <a:pPr indent="0" lvl="0" marL="0" rtl="0" algn="l">
              <a:spcBef>
                <a:spcPts val="0"/>
              </a:spcBef>
              <a:spcAft>
                <a:spcPts val="0"/>
              </a:spcAft>
              <a:buNone/>
            </a:pPr>
            <a:r>
              <a:rPr lang="en" sz="1200" u="sng"/>
              <a:t>Developed  by: </a:t>
            </a:r>
            <a:endParaRPr sz="1200" u="sng"/>
          </a:p>
          <a:p>
            <a:pPr indent="0" lvl="0" marL="0" rtl="0" algn="l">
              <a:spcBef>
                <a:spcPts val="0"/>
              </a:spcBef>
              <a:spcAft>
                <a:spcPts val="0"/>
              </a:spcAft>
              <a:buNone/>
            </a:pPr>
            <a:r>
              <a:rPr lang="en" sz="2400"/>
              <a:t>The Psycho_Data_Squad!  @ DU </a:t>
            </a:r>
            <a:endParaRPr sz="2400"/>
          </a:p>
          <a:p>
            <a:pPr indent="0" lvl="0" marL="0" rtl="0" algn="l">
              <a:spcBef>
                <a:spcPts val="0"/>
              </a:spcBef>
              <a:spcAft>
                <a:spcPts val="0"/>
              </a:spcAft>
              <a:buNone/>
            </a:pPr>
            <a:r>
              <a:rPr lang="en" sz="2400"/>
              <a:t>Jacquie, Justin, Taylor,  &amp;  Julie </a:t>
            </a:r>
            <a:endParaRPr b="1" sz="2400"/>
          </a:p>
        </p:txBody>
      </p:sp>
      <p:sp>
        <p:nvSpPr>
          <p:cNvPr id="73" name="Google Shape;73;p13"/>
          <p:cNvSpPr txBox="1"/>
          <p:nvPr>
            <p:ph idx="1" type="subTitle"/>
          </p:nvPr>
        </p:nvSpPr>
        <p:spPr>
          <a:xfrm>
            <a:off x="6217775" y="4329900"/>
            <a:ext cx="2485500" cy="483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1200"/>
              <a:t>November,  2021</a:t>
            </a:r>
            <a:endParaRPr b="1"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51" name="Shape 151"/>
        <p:cNvGrpSpPr/>
        <p:nvPr/>
      </p:nvGrpSpPr>
      <p:grpSpPr>
        <a:xfrm>
          <a:off x="0" y="0"/>
          <a:ext cx="0" cy="0"/>
          <a:chOff x="0" y="0"/>
          <a:chExt cx="0" cy="0"/>
        </a:xfrm>
      </p:grpSpPr>
      <p:sp>
        <p:nvSpPr>
          <p:cNvPr id="152" name="Google Shape;152;p22"/>
          <p:cNvSpPr txBox="1"/>
          <p:nvPr>
            <p:ph type="ctrTitle"/>
          </p:nvPr>
        </p:nvSpPr>
        <p:spPr>
          <a:xfrm>
            <a:off x="683150" y="434050"/>
            <a:ext cx="7944000" cy="5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 Develop Visuals with Plotly </a:t>
            </a:r>
            <a:endParaRPr sz="2900"/>
          </a:p>
        </p:txBody>
      </p:sp>
      <p:sp>
        <p:nvSpPr>
          <p:cNvPr id="153" name="Google Shape;153;p22"/>
          <p:cNvSpPr txBox="1"/>
          <p:nvPr>
            <p:ph idx="1" type="subTitle"/>
          </p:nvPr>
        </p:nvSpPr>
        <p:spPr>
          <a:xfrm>
            <a:off x="642100" y="741225"/>
            <a:ext cx="8183100" cy="290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sz="1200"/>
              <a:t>Developed a Min, Max, and Avg to work with in future charts and visualizations</a:t>
            </a:r>
            <a:endParaRPr sz="1200"/>
          </a:p>
        </p:txBody>
      </p:sp>
      <p:pic>
        <p:nvPicPr>
          <p:cNvPr id="154" name="Google Shape;154;p22"/>
          <p:cNvPicPr preferRelativeResize="0"/>
          <p:nvPr/>
        </p:nvPicPr>
        <p:blipFill>
          <a:blip r:embed="rId3">
            <a:alphaModFix/>
          </a:blip>
          <a:stretch>
            <a:fillRect/>
          </a:stretch>
        </p:blipFill>
        <p:spPr>
          <a:xfrm>
            <a:off x="3411275" y="1532775"/>
            <a:ext cx="4819350" cy="3191475"/>
          </a:xfrm>
          <a:prstGeom prst="rect">
            <a:avLst/>
          </a:prstGeom>
          <a:noFill/>
          <a:ln>
            <a:noFill/>
          </a:ln>
        </p:spPr>
      </p:pic>
      <p:sp>
        <p:nvSpPr>
          <p:cNvPr id="155" name="Google Shape;155;p22"/>
          <p:cNvSpPr txBox="1"/>
          <p:nvPr>
            <p:ph idx="1" type="subTitle"/>
          </p:nvPr>
        </p:nvSpPr>
        <p:spPr>
          <a:xfrm>
            <a:off x="6361050" y="455500"/>
            <a:ext cx="23037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Analysis/ETL </a:t>
            </a:r>
            <a:endParaRPr/>
          </a:p>
        </p:txBody>
      </p:sp>
      <p:pic>
        <p:nvPicPr>
          <p:cNvPr descr="Piece of duct tape sticking a note to the slide" id="156" name="Google Shape;156;p22"/>
          <p:cNvPicPr preferRelativeResize="0"/>
          <p:nvPr/>
        </p:nvPicPr>
        <p:blipFill rotWithShape="1">
          <a:blip r:embed="rId4">
            <a:alphaModFix/>
          </a:blip>
          <a:srcRect b="10011" l="9244" r="2118" t="5926"/>
          <a:stretch/>
        </p:blipFill>
        <p:spPr>
          <a:xfrm rot="154828">
            <a:off x="5045450" y="1062026"/>
            <a:ext cx="2072000" cy="736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60" name="Shape 160"/>
        <p:cNvGrpSpPr/>
        <p:nvPr/>
      </p:nvGrpSpPr>
      <p:grpSpPr>
        <a:xfrm>
          <a:off x="0" y="0"/>
          <a:ext cx="0" cy="0"/>
          <a:chOff x="0" y="0"/>
          <a:chExt cx="0" cy="0"/>
        </a:xfrm>
      </p:grpSpPr>
      <p:sp>
        <p:nvSpPr>
          <p:cNvPr id="161" name="Google Shape;161;p23"/>
          <p:cNvSpPr txBox="1"/>
          <p:nvPr>
            <p:ph idx="1" type="subTitle"/>
          </p:nvPr>
        </p:nvSpPr>
        <p:spPr>
          <a:xfrm>
            <a:off x="6006650" y="55850"/>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
        <p:nvSpPr>
          <p:cNvPr id="162" name="Google Shape;162;p23"/>
          <p:cNvSpPr txBox="1"/>
          <p:nvPr/>
        </p:nvSpPr>
        <p:spPr>
          <a:xfrm>
            <a:off x="712025" y="1029975"/>
            <a:ext cx="8080800" cy="2732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i="1" lang="en" sz="1350">
                <a:solidFill>
                  <a:schemeClr val="dk2"/>
                </a:solidFill>
              </a:rPr>
              <a:t>Let's look at the some of the information we can get from above table:</a:t>
            </a:r>
            <a:endParaRPr i="1" sz="1350">
              <a:solidFill>
                <a:schemeClr val="dk2"/>
              </a:solidFill>
            </a:endParaRPr>
          </a:p>
          <a:p>
            <a:pPr indent="-317500" lvl="0" marL="457200" rtl="0" algn="l">
              <a:lnSpc>
                <a:spcPct val="115000"/>
              </a:lnSpc>
              <a:spcBef>
                <a:spcPts val="1200"/>
              </a:spcBef>
              <a:spcAft>
                <a:spcPts val="0"/>
              </a:spcAft>
              <a:buClr>
                <a:schemeClr val="dk2"/>
              </a:buClr>
              <a:buSzPts val="1400"/>
              <a:buChar char="●"/>
            </a:pPr>
            <a:r>
              <a:rPr lang="en" sz="1350">
                <a:solidFill>
                  <a:schemeClr val="dk2"/>
                </a:solidFill>
              </a:rPr>
              <a:t>Average and also median value for the ratings of the companies very close to 4 (at round 3.7)</a:t>
            </a:r>
            <a:endParaRPr sz="1350">
              <a:solidFill>
                <a:schemeClr val="dk2"/>
              </a:solidFill>
            </a:endParaRPr>
          </a:p>
          <a:p>
            <a:pPr indent="-317500" lvl="0" marL="457200" rtl="0" algn="l">
              <a:lnSpc>
                <a:spcPct val="115000"/>
              </a:lnSpc>
              <a:spcBef>
                <a:spcPts val="0"/>
              </a:spcBef>
              <a:spcAft>
                <a:spcPts val="0"/>
              </a:spcAft>
              <a:buClr>
                <a:schemeClr val="dk2"/>
              </a:buClr>
              <a:buSzPts val="1400"/>
              <a:buChar char="●"/>
            </a:pPr>
            <a:r>
              <a:rPr lang="en" sz="1350">
                <a:solidFill>
                  <a:schemeClr val="dk2"/>
                </a:solidFill>
              </a:rPr>
              <a:t>Average minimum salary is around 54K and median value for minimum salary is around 50K. We can expect outliers from salary distribution and we acn also expect right skewed distribution of the minimum salary.</a:t>
            </a:r>
            <a:endParaRPr sz="1350">
              <a:solidFill>
                <a:schemeClr val="dk2"/>
              </a:solidFill>
            </a:endParaRPr>
          </a:p>
          <a:p>
            <a:pPr indent="-317500" lvl="0" marL="457200" rtl="0" algn="l">
              <a:lnSpc>
                <a:spcPct val="115000"/>
              </a:lnSpc>
              <a:spcBef>
                <a:spcPts val="0"/>
              </a:spcBef>
              <a:spcAft>
                <a:spcPts val="0"/>
              </a:spcAft>
              <a:buClr>
                <a:schemeClr val="dk2"/>
              </a:buClr>
              <a:buSzPts val="1400"/>
              <a:buChar char="●"/>
            </a:pPr>
            <a:r>
              <a:rPr lang="en" sz="1350">
                <a:solidFill>
                  <a:schemeClr val="dk2"/>
                </a:solidFill>
              </a:rPr>
              <a:t>Average maximum salary is almost 90K (89.97) and median value for maximum salary is 87K. We can expect outliers from salary distribution and we can also expect right skewed distribution of the maximum salary.</a:t>
            </a:r>
            <a:endParaRPr sz="1350">
              <a:solidFill>
                <a:schemeClr val="dk2"/>
              </a:solidFill>
            </a:endParaRPr>
          </a:p>
          <a:p>
            <a:pPr indent="-317500" lvl="0" marL="457200" rtl="0" algn="l">
              <a:lnSpc>
                <a:spcPct val="115000"/>
              </a:lnSpc>
              <a:spcBef>
                <a:spcPts val="0"/>
              </a:spcBef>
              <a:spcAft>
                <a:spcPts val="0"/>
              </a:spcAft>
              <a:buClr>
                <a:schemeClr val="dk2"/>
              </a:buClr>
              <a:buSzPts val="1400"/>
              <a:buChar char="●"/>
            </a:pPr>
            <a:r>
              <a:rPr lang="en" sz="1350">
                <a:solidFill>
                  <a:schemeClr val="dk2"/>
                </a:solidFill>
              </a:rPr>
              <a:t>Average salary is around 72K, but still we can expect several outliers for this variable(min= 33.5K, max= 150K)</a:t>
            </a:r>
            <a:endParaRPr sz="1350">
              <a:solidFill>
                <a:schemeClr val="dk2"/>
              </a:solidFill>
            </a:endParaRPr>
          </a:p>
        </p:txBody>
      </p:sp>
      <p:sp>
        <p:nvSpPr>
          <p:cNvPr id="163" name="Google Shape;163;p23"/>
          <p:cNvSpPr txBox="1"/>
          <p:nvPr/>
        </p:nvSpPr>
        <p:spPr>
          <a:xfrm>
            <a:off x="2432250" y="3793700"/>
            <a:ext cx="62766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100"/>
              <a:t>With Python and Matplotlib we can plot a histograms in one line of code, and observe the frequency of distribution for various features. We can read frequency on y-axis and feature values on the x-axis. We can easily plot histograms for the entire dataset, for all features as well as individual features to get a more detailed look. </a:t>
            </a:r>
            <a:endParaRPr i="1"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67" name="Shape 167"/>
        <p:cNvGrpSpPr/>
        <p:nvPr/>
      </p:nvGrpSpPr>
      <p:grpSpPr>
        <a:xfrm>
          <a:off x="0" y="0"/>
          <a:ext cx="0" cy="0"/>
          <a:chOff x="0" y="0"/>
          <a:chExt cx="0" cy="0"/>
        </a:xfrm>
      </p:grpSpPr>
      <p:sp>
        <p:nvSpPr>
          <p:cNvPr id="168" name="Google Shape;168;p24"/>
          <p:cNvSpPr txBox="1"/>
          <p:nvPr>
            <p:ph type="ctrTitle"/>
          </p:nvPr>
        </p:nvSpPr>
        <p:spPr>
          <a:xfrm>
            <a:off x="5559650" y="706425"/>
            <a:ext cx="3240600" cy="337500"/>
          </a:xfrm>
          <a:prstGeom prst="rect">
            <a:avLst/>
          </a:prstGeom>
        </p:spPr>
        <p:txBody>
          <a:bodyPr anchorCtr="0" anchor="t" bIns="91425" lIns="91425" spcFirstLastPara="1" rIns="91425" wrap="square" tIns="91425">
            <a:normAutofit fontScale="90000"/>
          </a:bodyPr>
          <a:lstStyle/>
          <a:p>
            <a:pPr indent="-302895" lvl="0" marL="457200" rtl="0" algn="r">
              <a:lnSpc>
                <a:spcPct val="115000"/>
              </a:lnSpc>
              <a:spcBef>
                <a:spcPts val="0"/>
              </a:spcBef>
              <a:spcAft>
                <a:spcPts val="0"/>
              </a:spcAft>
              <a:buClr>
                <a:srgbClr val="24292F"/>
              </a:buClr>
              <a:buSzPct val="92857"/>
              <a:buFont typeface="Arial"/>
              <a:buChar char="●"/>
            </a:pPr>
            <a:r>
              <a:rPr b="0" lang="en" sz="1400">
                <a:solidFill>
                  <a:srgbClr val="24292F"/>
                </a:solidFill>
                <a:highlight>
                  <a:srgbClr val="FFFFFF"/>
                </a:highlight>
                <a:latin typeface="Arial"/>
                <a:ea typeface="Arial"/>
                <a:cs typeface="Arial"/>
                <a:sym typeface="Arial"/>
              </a:rPr>
              <a:t>� What is the Minimum Salary</a:t>
            </a:r>
            <a:r>
              <a:rPr b="0" lang="en" sz="1300">
                <a:solidFill>
                  <a:srgbClr val="24292F"/>
                </a:solidFill>
                <a:highlight>
                  <a:srgbClr val="FFFFFF"/>
                </a:highlight>
                <a:latin typeface="Arial"/>
                <a:ea typeface="Arial"/>
                <a:cs typeface="Arial"/>
                <a:sym typeface="Arial"/>
              </a:rPr>
              <a:t>?</a:t>
            </a:r>
            <a:endParaRPr b="0" sz="1300">
              <a:solidFill>
                <a:srgbClr val="24292F"/>
              </a:solidFill>
              <a:highlight>
                <a:srgbClr val="FFFFFF"/>
              </a:highlight>
              <a:latin typeface="Arial"/>
              <a:ea typeface="Arial"/>
              <a:cs typeface="Arial"/>
              <a:sym typeface="Arial"/>
            </a:endParaRPr>
          </a:p>
          <a:p>
            <a:pPr indent="0" lvl="0" marL="0" rtl="0" algn="r">
              <a:spcBef>
                <a:spcPts val="1200"/>
              </a:spcBef>
              <a:spcAft>
                <a:spcPts val="0"/>
              </a:spcAft>
              <a:buNone/>
            </a:pPr>
            <a:r>
              <a:rPr lang="en"/>
              <a:t> </a:t>
            </a:r>
            <a:endParaRPr/>
          </a:p>
        </p:txBody>
      </p:sp>
      <p:pic>
        <p:nvPicPr>
          <p:cNvPr id="169" name="Google Shape;169;p24"/>
          <p:cNvPicPr preferRelativeResize="0"/>
          <p:nvPr/>
        </p:nvPicPr>
        <p:blipFill>
          <a:blip r:embed="rId3">
            <a:alphaModFix/>
          </a:blip>
          <a:stretch>
            <a:fillRect/>
          </a:stretch>
        </p:blipFill>
        <p:spPr>
          <a:xfrm>
            <a:off x="412350" y="988675"/>
            <a:ext cx="8317324" cy="4090925"/>
          </a:xfrm>
          <a:prstGeom prst="rect">
            <a:avLst/>
          </a:prstGeom>
          <a:noFill/>
          <a:ln>
            <a:noFill/>
          </a:ln>
        </p:spPr>
      </p:pic>
      <p:sp>
        <p:nvSpPr>
          <p:cNvPr id="170" name="Google Shape;170;p24"/>
          <p:cNvSpPr txBox="1"/>
          <p:nvPr>
            <p:ph idx="1" type="subTitle"/>
          </p:nvPr>
        </p:nvSpPr>
        <p:spPr>
          <a:xfrm>
            <a:off x="6098400" y="74500"/>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74" name="Shape 174"/>
        <p:cNvGrpSpPr/>
        <p:nvPr/>
      </p:nvGrpSpPr>
      <p:grpSpPr>
        <a:xfrm>
          <a:off x="0" y="0"/>
          <a:ext cx="0" cy="0"/>
          <a:chOff x="0" y="0"/>
          <a:chExt cx="0" cy="0"/>
        </a:xfrm>
      </p:grpSpPr>
      <p:sp>
        <p:nvSpPr>
          <p:cNvPr id="175" name="Google Shape;175;p25"/>
          <p:cNvSpPr txBox="1"/>
          <p:nvPr>
            <p:ph type="ctrTitle"/>
          </p:nvPr>
        </p:nvSpPr>
        <p:spPr>
          <a:xfrm>
            <a:off x="3816550" y="325425"/>
            <a:ext cx="5005500" cy="337500"/>
          </a:xfrm>
          <a:prstGeom prst="rect">
            <a:avLst/>
          </a:prstGeom>
        </p:spPr>
        <p:txBody>
          <a:bodyPr anchorCtr="0" anchor="t" bIns="91425" lIns="91425" spcFirstLastPara="1" rIns="91425" wrap="square" tIns="91425">
            <a:normAutofit fontScale="90000"/>
          </a:bodyPr>
          <a:lstStyle/>
          <a:p>
            <a:pPr indent="-302895" lvl="0" marL="457200" rtl="0" algn="r">
              <a:lnSpc>
                <a:spcPct val="115000"/>
              </a:lnSpc>
              <a:spcBef>
                <a:spcPts val="0"/>
              </a:spcBef>
              <a:spcAft>
                <a:spcPts val="0"/>
              </a:spcAft>
              <a:buClr>
                <a:srgbClr val="24292F"/>
              </a:buClr>
              <a:buSzPct val="92857"/>
              <a:buFont typeface="Arial"/>
              <a:buChar char="●"/>
            </a:pPr>
            <a:r>
              <a:rPr b="0" lang="en" sz="1400">
                <a:solidFill>
                  <a:srgbClr val="24292F"/>
                </a:solidFill>
                <a:highlight>
                  <a:srgbClr val="FFFFFF"/>
                </a:highlight>
                <a:latin typeface="Arial"/>
                <a:ea typeface="Arial"/>
                <a:cs typeface="Arial"/>
                <a:sym typeface="Arial"/>
              </a:rPr>
              <a:t>� What is the Maximum Salary</a:t>
            </a:r>
            <a:r>
              <a:rPr b="0" lang="en" sz="1300">
                <a:solidFill>
                  <a:srgbClr val="24292F"/>
                </a:solidFill>
                <a:highlight>
                  <a:srgbClr val="FFFFFF"/>
                </a:highlight>
                <a:latin typeface="Arial"/>
                <a:ea typeface="Arial"/>
                <a:cs typeface="Arial"/>
                <a:sym typeface="Arial"/>
              </a:rPr>
              <a:t>?</a:t>
            </a:r>
            <a:endParaRPr b="0" sz="1300">
              <a:solidFill>
                <a:srgbClr val="24292F"/>
              </a:solidFill>
              <a:highlight>
                <a:srgbClr val="FFFFFF"/>
              </a:highlight>
              <a:latin typeface="Arial"/>
              <a:ea typeface="Arial"/>
              <a:cs typeface="Arial"/>
              <a:sym typeface="Arial"/>
            </a:endParaRPr>
          </a:p>
          <a:p>
            <a:pPr indent="0" lvl="0" marL="0" rtl="0" algn="r">
              <a:spcBef>
                <a:spcPts val="1200"/>
              </a:spcBef>
              <a:spcAft>
                <a:spcPts val="0"/>
              </a:spcAft>
              <a:buNone/>
            </a:pPr>
            <a:r>
              <a:rPr lang="en"/>
              <a:t> </a:t>
            </a:r>
            <a:endParaRPr/>
          </a:p>
        </p:txBody>
      </p:sp>
      <p:pic>
        <p:nvPicPr>
          <p:cNvPr id="176" name="Google Shape;176;p25"/>
          <p:cNvPicPr preferRelativeResize="0"/>
          <p:nvPr/>
        </p:nvPicPr>
        <p:blipFill>
          <a:blip r:embed="rId3">
            <a:alphaModFix/>
          </a:blip>
          <a:stretch>
            <a:fillRect/>
          </a:stretch>
        </p:blipFill>
        <p:spPr>
          <a:xfrm>
            <a:off x="914400" y="596825"/>
            <a:ext cx="7820025" cy="3961825"/>
          </a:xfrm>
          <a:prstGeom prst="rect">
            <a:avLst/>
          </a:prstGeom>
          <a:noFill/>
          <a:ln>
            <a:noFill/>
          </a:ln>
        </p:spPr>
      </p:pic>
      <p:sp>
        <p:nvSpPr>
          <p:cNvPr id="177" name="Google Shape;177;p25"/>
          <p:cNvSpPr txBox="1"/>
          <p:nvPr>
            <p:ph idx="1" type="subTitle"/>
          </p:nvPr>
        </p:nvSpPr>
        <p:spPr>
          <a:xfrm>
            <a:off x="6032325" y="74725"/>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81" name="Shape 181"/>
        <p:cNvGrpSpPr/>
        <p:nvPr/>
      </p:nvGrpSpPr>
      <p:grpSpPr>
        <a:xfrm>
          <a:off x="0" y="0"/>
          <a:ext cx="0" cy="0"/>
          <a:chOff x="0" y="0"/>
          <a:chExt cx="0" cy="0"/>
        </a:xfrm>
      </p:grpSpPr>
      <p:sp>
        <p:nvSpPr>
          <p:cNvPr id="182" name="Google Shape;182;p26"/>
          <p:cNvSpPr txBox="1"/>
          <p:nvPr>
            <p:ph type="ctrTitle"/>
          </p:nvPr>
        </p:nvSpPr>
        <p:spPr>
          <a:xfrm>
            <a:off x="3816550" y="338450"/>
            <a:ext cx="4974600" cy="477000"/>
          </a:xfrm>
          <a:prstGeom prst="rect">
            <a:avLst/>
          </a:prstGeom>
        </p:spPr>
        <p:txBody>
          <a:bodyPr anchorCtr="0" anchor="t" bIns="91425" lIns="91425" spcFirstLastPara="1" rIns="91425" wrap="square" tIns="91425">
            <a:normAutofit fontScale="90000"/>
          </a:bodyPr>
          <a:lstStyle/>
          <a:p>
            <a:pPr indent="-302895" lvl="0" marL="457200" rtl="0" algn="r">
              <a:lnSpc>
                <a:spcPct val="115000"/>
              </a:lnSpc>
              <a:spcBef>
                <a:spcPts val="0"/>
              </a:spcBef>
              <a:spcAft>
                <a:spcPts val="0"/>
              </a:spcAft>
              <a:buClr>
                <a:srgbClr val="24292F"/>
              </a:buClr>
              <a:buSzPct val="92857"/>
              <a:buFont typeface="Arial"/>
              <a:buChar char="●"/>
            </a:pPr>
            <a:r>
              <a:rPr b="0" lang="en" sz="1400">
                <a:solidFill>
                  <a:srgbClr val="24292F"/>
                </a:solidFill>
                <a:highlight>
                  <a:srgbClr val="FFFFFF"/>
                </a:highlight>
                <a:latin typeface="Arial"/>
                <a:ea typeface="Arial"/>
                <a:cs typeface="Arial"/>
                <a:sym typeface="Arial"/>
              </a:rPr>
              <a:t>� </a:t>
            </a:r>
            <a:r>
              <a:rPr b="0" lang="en" sz="1200">
                <a:solidFill>
                  <a:srgbClr val="24292F"/>
                </a:solidFill>
                <a:highlight>
                  <a:srgbClr val="FFFFFF"/>
                </a:highlight>
                <a:latin typeface="Arial"/>
                <a:ea typeface="Arial"/>
                <a:cs typeface="Arial"/>
                <a:sym typeface="Arial"/>
              </a:rPr>
              <a:t>What is the Average Salary?</a:t>
            </a:r>
            <a:endParaRPr b="0" sz="1300">
              <a:solidFill>
                <a:srgbClr val="24292F"/>
              </a:solidFill>
              <a:highlight>
                <a:srgbClr val="FFFFFF"/>
              </a:highlight>
              <a:latin typeface="Arial"/>
              <a:ea typeface="Arial"/>
              <a:cs typeface="Arial"/>
              <a:sym typeface="Arial"/>
            </a:endParaRPr>
          </a:p>
          <a:p>
            <a:pPr indent="0" lvl="0" marL="0" rtl="0" algn="r">
              <a:spcBef>
                <a:spcPts val="1200"/>
              </a:spcBef>
              <a:spcAft>
                <a:spcPts val="0"/>
              </a:spcAft>
              <a:buNone/>
            </a:pPr>
            <a:r>
              <a:rPr lang="en"/>
              <a:t> </a:t>
            </a:r>
            <a:endParaRPr/>
          </a:p>
        </p:txBody>
      </p:sp>
      <p:pic>
        <p:nvPicPr>
          <p:cNvPr id="183" name="Google Shape;183;p26"/>
          <p:cNvPicPr preferRelativeResize="0"/>
          <p:nvPr/>
        </p:nvPicPr>
        <p:blipFill>
          <a:blip r:embed="rId3">
            <a:alphaModFix/>
          </a:blip>
          <a:stretch>
            <a:fillRect/>
          </a:stretch>
        </p:blipFill>
        <p:spPr>
          <a:xfrm>
            <a:off x="955400" y="620600"/>
            <a:ext cx="7753350" cy="4056300"/>
          </a:xfrm>
          <a:prstGeom prst="rect">
            <a:avLst/>
          </a:prstGeom>
          <a:noFill/>
          <a:ln>
            <a:noFill/>
          </a:ln>
        </p:spPr>
      </p:pic>
      <p:sp>
        <p:nvSpPr>
          <p:cNvPr id="184" name="Google Shape;184;p26"/>
          <p:cNvSpPr txBox="1"/>
          <p:nvPr>
            <p:ph idx="1" type="subTitle"/>
          </p:nvPr>
        </p:nvSpPr>
        <p:spPr>
          <a:xfrm>
            <a:off x="6006650" y="55850"/>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88" name="Shape 188"/>
        <p:cNvGrpSpPr/>
        <p:nvPr/>
      </p:nvGrpSpPr>
      <p:grpSpPr>
        <a:xfrm>
          <a:off x="0" y="0"/>
          <a:ext cx="0" cy="0"/>
          <a:chOff x="0" y="0"/>
          <a:chExt cx="0" cy="0"/>
        </a:xfrm>
      </p:grpSpPr>
      <p:sp>
        <p:nvSpPr>
          <p:cNvPr id="189" name="Google Shape;189;p27"/>
          <p:cNvSpPr txBox="1"/>
          <p:nvPr>
            <p:ph type="ctrTitle"/>
          </p:nvPr>
        </p:nvSpPr>
        <p:spPr>
          <a:xfrm>
            <a:off x="3816550" y="338450"/>
            <a:ext cx="4962000" cy="512100"/>
          </a:xfrm>
          <a:prstGeom prst="rect">
            <a:avLst/>
          </a:prstGeom>
        </p:spPr>
        <p:txBody>
          <a:bodyPr anchorCtr="0" anchor="t" bIns="91425" lIns="91425" spcFirstLastPara="1" rIns="91425" wrap="square" tIns="91425">
            <a:normAutofit fontScale="90000"/>
          </a:bodyPr>
          <a:lstStyle/>
          <a:p>
            <a:pPr indent="-302895" lvl="0" marL="457200" rtl="0" algn="r">
              <a:lnSpc>
                <a:spcPct val="115000"/>
              </a:lnSpc>
              <a:spcBef>
                <a:spcPts val="0"/>
              </a:spcBef>
              <a:spcAft>
                <a:spcPts val="0"/>
              </a:spcAft>
              <a:buClr>
                <a:srgbClr val="24292F"/>
              </a:buClr>
              <a:buSzPct val="92857"/>
              <a:buFont typeface="Arial"/>
              <a:buChar char="●"/>
            </a:pPr>
            <a:r>
              <a:rPr b="0" lang="en" sz="1400">
                <a:solidFill>
                  <a:srgbClr val="24292F"/>
                </a:solidFill>
                <a:highlight>
                  <a:srgbClr val="FFFFFF"/>
                </a:highlight>
                <a:latin typeface="Arial"/>
                <a:ea typeface="Arial"/>
                <a:cs typeface="Arial"/>
                <a:sym typeface="Arial"/>
              </a:rPr>
              <a:t>� </a:t>
            </a:r>
            <a:r>
              <a:rPr b="0" lang="en" sz="1200">
                <a:solidFill>
                  <a:srgbClr val="24292F"/>
                </a:solidFill>
                <a:highlight>
                  <a:srgbClr val="FFFFFF"/>
                </a:highlight>
                <a:latin typeface="Arial"/>
                <a:ea typeface="Arial"/>
                <a:cs typeface="Arial"/>
                <a:sym typeface="Arial"/>
              </a:rPr>
              <a:t> What are the number of Job Openings by Job Title?</a:t>
            </a:r>
            <a:endParaRPr b="0" sz="1200">
              <a:solidFill>
                <a:srgbClr val="24292F"/>
              </a:solidFill>
              <a:highlight>
                <a:srgbClr val="FFFFFF"/>
              </a:highlight>
              <a:latin typeface="Arial"/>
              <a:ea typeface="Arial"/>
              <a:cs typeface="Arial"/>
              <a:sym typeface="Arial"/>
            </a:endParaRPr>
          </a:p>
          <a:p>
            <a:pPr indent="0" lvl="0" marL="457200" rtl="0" algn="ctr">
              <a:lnSpc>
                <a:spcPct val="115000"/>
              </a:lnSpc>
              <a:spcBef>
                <a:spcPts val="1200"/>
              </a:spcBef>
              <a:spcAft>
                <a:spcPts val="0"/>
              </a:spcAft>
              <a:buNone/>
            </a:pPr>
            <a:r>
              <a:t/>
            </a:r>
            <a:endParaRPr b="0" sz="1200">
              <a:solidFill>
                <a:srgbClr val="24292F"/>
              </a:solidFill>
              <a:highlight>
                <a:srgbClr val="FFFFFF"/>
              </a:highlight>
              <a:latin typeface="Arial"/>
              <a:ea typeface="Arial"/>
              <a:cs typeface="Arial"/>
              <a:sym typeface="Arial"/>
            </a:endParaRPr>
          </a:p>
          <a:p>
            <a:pPr indent="0" lvl="0" marL="0" rtl="0" algn="r">
              <a:spcBef>
                <a:spcPts val="1200"/>
              </a:spcBef>
              <a:spcAft>
                <a:spcPts val="0"/>
              </a:spcAft>
              <a:buNone/>
            </a:pPr>
            <a:r>
              <a:rPr lang="en"/>
              <a:t> </a:t>
            </a:r>
            <a:endParaRPr/>
          </a:p>
        </p:txBody>
      </p:sp>
      <p:pic>
        <p:nvPicPr>
          <p:cNvPr id="190" name="Google Shape;190;p27"/>
          <p:cNvPicPr preferRelativeResize="0"/>
          <p:nvPr/>
        </p:nvPicPr>
        <p:blipFill>
          <a:blip r:embed="rId3">
            <a:alphaModFix/>
          </a:blip>
          <a:stretch>
            <a:fillRect/>
          </a:stretch>
        </p:blipFill>
        <p:spPr>
          <a:xfrm>
            <a:off x="618525" y="813375"/>
            <a:ext cx="8049225" cy="3689425"/>
          </a:xfrm>
          <a:prstGeom prst="rect">
            <a:avLst/>
          </a:prstGeom>
          <a:noFill/>
          <a:ln>
            <a:noFill/>
          </a:ln>
        </p:spPr>
      </p:pic>
      <p:sp>
        <p:nvSpPr>
          <p:cNvPr id="191" name="Google Shape;191;p27"/>
          <p:cNvSpPr txBox="1"/>
          <p:nvPr>
            <p:ph idx="1" type="subTitle"/>
          </p:nvPr>
        </p:nvSpPr>
        <p:spPr>
          <a:xfrm>
            <a:off x="6006650" y="132050"/>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95" name="Shape 195"/>
        <p:cNvGrpSpPr/>
        <p:nvPr/>
      </p:nvGrpSpPr>
      <p:grpSpPr>
        <a:xfrm>
          <a:off x="0" y="0"/>
          <a:ext cx="0" cy="0"/>
          <a:chOff x="0" y="0"/>
          <a:chExt cx="0" cy="0"/>
        </a:xfrm>
      </p:grpSpPr>
      <p:sp>
        <p:nvSpPr>
          <p:cNvPr id="196" name="Google Shape;196;p28"/>
          <p:cNvSpPr txBox="1"/>
          <p:nvPr>
            <p:ph type="ctrTitle"/>
          </p:nvPr>
        </p:nvSpPr>
        <p:spPr>
          <a:xfrm>
            <a:off x="3816550" y="338450"/>
            <a:ext cx="4974600" cy="477000"/>
          </a:xfrm>
          <a:prstGeom prst="rect">
            <a:avLst/>
          </a:prstGeom>
        </p:spPr>
        <p:txBody>
          <a:bodyPr anchorCtr="0" anchor="t" bIns="91425" lIns="91425" spcFirstLastPara="1" rIns="91425" wrap="square" tIns="91425">
            <a:normAutofit fontScale="90000"/>
          </a:bodyPr>
          <a:lstStyle/>
          <a:p>
            <a:pPr indent="-302895" lvl="0" marL="457200" rtl="0" algn="r">
              <a:lnSpc>
                <a:spcPct val="115000"/>
              </a:lnSpc>
              <a:spcBef>
                <a:spcPts val="0"/>
              </a:spcBef>
              <a:spcAft>
                <a:spcPts val="0"/>
              </a:spcAft>
              <a:buClr>
                <a:srgbClr val="24292F"/>
              </a:buClr>
              <a:buSzPct val="92857"/>
              <a:buFont typeface="Arial"/>
              <a:buChar char="●"/>
            </a:pPr>
            <a:r>
              <a:rPr b="0" lang="en" sz="1400">
                <a:solidFill>
                  <a:srgbClr val="24292F"/>
                </a:solidFill>
                <a:highlight>
                  <a:srgbClr val="FFFFFF"/>
                </a:highlight>
                <a:latin typeface="Arial"/>
                <a:ea typeface="Arial"/>
                <a:cs typeface="Arial"/>
                <a:sym typeface="Arial"/>
              </a:rPr>
              <a:t>� </a:t>
            </a:r>
            <a:r>
              <a:rPr b="0" lang="en" sz="1200">
                <a:solidFill>
                  <a:srgbClr val="24292F"/>
                </a:solidFill>
                <a:highlight>
                  <a:srgbClr val="FFFFFF"/>
                </a:highlight>
                <a:latin typeface="Arial"/>
                <a:ea typeface="Arial"/>
                <a:cs typeface="Arial"/>
                <a:sym typeface="Arial"/>
              </a:rPr>
              <a:t> What are the number of Job Openings by Job Title by Industry?</a:t>
            </a:r>
            <a:endParaRPr b="0" sz="1200">
              <a:solidFill>
                <a:srgbClr val="24292F"/>
              </a:solidFill>
              <a:highlight>
                <a:srgbClr val="FFFFFF"/>
              </a:highlight>
              <a:latin typeface="Arial"/>
              <a:ea typeface="Arial"/>
              <a:cs typeface="Arial"/>
              <a:sym typeface="Arial"/>
            </a:endParaRPr>
          </a:p>
          <a:p>
            <a:pPr indent="0" lvl="0" marL="457200" rtl="0" algn="ctr">
              <a:lnSpc>
                <a:spcPct val="115000"/>
              </a:lnSpc>
              <a:spcBef>
                <a:spcPts val="1200"/>
              </a:spcBef>
              <a:spcAft>
                <a:spcPts val="0"/>
              </a:spcAft>
              <a:buNone/>
            </a:pPr>
            <a:r>
              <a:t/>
            </a:r>
            <a:endParaRPr b="0" sz="1200">
              <a:solidFill>
                <a:srgbClr val="24292F"/>
              </a:solidFill>
              <a:highlight>
                <a:srgbClr val="FFFFFF"/>
              </a:highlight>
              <a:latin typeface="Arial"/>
              <a:ea typeface="Arial"/>
              <a:cs typeface="Arial"/>
              <a:sym typeface="Arial"/>
            </a:endParaRPr>
          </a:p>
          <a:p>
            <a:pPr indent="0" lvl="0" marL="0" rtl="0" algn="r">
              <a:spcBef>
                <a:spcPts val="1200"/>
              </a:spcBef>
              <a:spcAft>
                <a:spcPts val="0"/>
              </a:spcAft>
              <a:buNone/>
            </a:pPr>
            <a:r>
              <a:rPr lang="en"/>
              <a:t> </a:t>
            </a:r>
            <a:endParaRPr/>
          </a:p>
        </p:txBody>
      </p:sp>
      <p:pic>
        <p:nvPicPr>
          <p:cNvPr id="197" name="Google Shape;197;p28"/>
          <p:cNvPicPr preferRelativeResize="0"/>
          <p:nvPr/>
        </p:nvPicPr>
        <p:blipFill>
          <a:blip r:embed="rId3">
            <a:alphaModFix/>
          </a:blip>
          <a:stretch>
            <a:fillRect/>
          </a:stretch>
        </p:blipFill>
        <p:spPr>
          <a:xfrm>
            <a:off x="575125" y="891650"/>
            <a:ext cx="8091299" cy="3513725"/>
          </a:xfrm>
          <a:prstGeom prst="rect">
            <a:avLst/>
          </a:prstGeom>
          <a:noFill/>
          <a:ln>
            <a:noFill/>
          </a:ln>
        </p:spPr>
      </p:pic>
      <p:sp>
        <p:nvSpPr>
          <p:cNvPr id="198" name="Google Shape;198;p28"/>
          <p:cNvSpPr txBox="1"/>
          <p:nvPr>
            <p:ph idx="1" type="subTitle"/>
          </p:nvPr>
        </p:nvSpPr>
        <p:spPr>
          <a:xfrm>
            <a:off x="6006650" y="132050"/>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202" name="Shape 202"/>
        <p:cNvGrpSpPr/>
        <p:nvPr/>
      </p:nvGrpSpPr>
      <p:grpSpPr>
        <a:xfrm>
          <a:off x="0" y="0"/>
          <a:ext cx="0" cy="0"/>
          <a:chOff x="0" y="0"/>
          <a:chExt cx="0" cy="0"/>
        </a:xfrm>
      </p:grpSpPr>
      <p:sp>
        <p:nvSpPr>
          <p:cNvPr id="203" name="Google Shape;203;p29"/>
          <p:cNvSpPr txBox="1"/>
          <p:nvPr>
            <p:ph type="ctrTitle"/>
          </p:nvPr>
        </p:nvSpPr>
        <p:spPr>
          <a:xfrm>
            <a:off x="3816550" y="338450"/>
            <a:ext cx="4974600" cy="477000"/>
          </a:xfrm>
          <a:prstGeom prst="rect">
            <a:avLst/>
          </a:prstGeom>
        </p:spPr>
        <p:txBody>
          <a:bodyPr anchorCtr="0" anchor="t" bIns="91425" lIns="91425" spcFirstLastPara="1" rIns="91425" wrap="square" tIns="91425">
            <a:normAutofit fontScale="90000"/>
          </a:bodyPr>
          <a:lstStyle/>
          <a:p>
            <a:pPr indent="-302895" lvl="0" marL="457200" rtl="0" algn="r">
              <a:lnSpc>
                <a:spcPct val="115000"/>
              </a:lnSpc>
              <a:spcBef>
                <a:spcPts val="0"/>
              </a:spcBef>
              <a:spcAft>
                <a:spcPts val="0"/>
              </a:spcAft>
              <a:buClr>
                <a:srgbClr val="24292F"/>
              </a:buClr>
              <a:buSzPct val="92857"/>
              <a:buFont typeface="Arial"/>
              <a:buChar char="●"/>
            </a:pPr>
            <a:r>
              <a:rPr b="0" lang="en" sz="1400">
                <a:solidFill>
                  <a:srgbClr val="24292F"/>
                </a:solidFill>
                <a:highlight>
                  <a:srgbClr val="FFFFFF"/>
                </a:highlight>
                <a:latin typeface="Arial"/>
                <a:ea typeface="Arial"/>
                <a:cs typeface="Arial"/>
                <a:sym typeface="Arial"/>
              </a:rPr>
              <a:t>� </a:t>
            </a:r>
            <a:r>
              <a:rPr b="0" lang="en" sz="1200">
                <a:solidFill>
                  <a:srgbClr val="24292F"/>
                </a:solidFill>
                <a:highlight>
                  <a:srgbClr val="FFFFFF"/>
                </a:highlight>
                <a:latin typeface="Arial"/>
                <a:ea typeface="Arial"/>
                <a:cs typeface="Arial"/>
                <a:sym typeface="Arial"/>
              </a:rPr>
              <a:t> What are the number of Job Openings by Job Title by Sector?</a:t>
            </a:r>
            <a:endParaRPr b="0" sz="1200">
              <a:solidFill>
                <a:srgbClr val="24292F"/>
              </a:solidFill>
              <a:highlight>
                <a:srgbClr val="FFFFFF"/>
              </a:highlight>
              <a:latin typeface="Arial"/>
              <a:ea typeface="Arial"/>
              <a:cs typeface="Arial"/>
              <a:sym typeface="Arial"/>
            </a:endParaRPr>
          </a:p>
          <a:p>
            <a:pPr indent="0" lvl="0" marL="457200" rtl="0" algn="ctr">
              <a:lnSpc>
                <a:spcPct val="115000"/>
              </a:lnSpc>
              <a:spcBef>
                <a:spcPts val="1200"/>
              </a:spcBef>
              <a:spcAft>
                <a:spcPts val="0"/>
              </a:spcAft>
              <a:buNone/>
            </a:pPr>
            <a:r>
              <a:t/>
            </a:r>
            <a:endParaRPr b="0" sz="1200">
              <a:solidFill>
                <a:srgbClr val="24292F"/>
              </a:solidFill>
              <a:highlight>
                <a:srgbClr val="FFFFFF"/>
              </a:highlight>
              <a:latin typeface="Arial"/>
              <a:ea typeface="Arial"/>
              <a:cs typeface="Arial"/>
              <a:sym typeface="Arial"/>
            </a:endParaRPr>
          </a:p>
          <a:p>
            <a:pPr indent="0" lvl="0" marL="0" rtl="0" algn="r">
              <a:spcBef>
                <a:spcPts val="1200"/>
              </a:spcBef>
              <a:spcAft>
                <a:spcPts val="0"/>
              </a:spcAft>
              <a:buNone/>
            </a:pPr>
            <a:r>
              <a:rPr lang="en"/>
              <a:t> </a:t>
            </a:r>
            <a:endParaRPr/>
          </a:p>
        </p:txBody>
      </p:sp>
      <p:pic>
        <p:nvPicPr>
          <p:cNvPr id="204" name="Google Shape;204;p29"/>
          <p:cNvPicPr preferRelativeResize="0"/>
          <p:nvPr/>
        </p:nvPicPr>
        <p:blipFill>
          <a:blip r:embed="rId3">
            <a:alphaModFix/>
          </a:blip>
          <a:stretch>
            <a:fillRect/>
          </a:stretch>
        </p:blipFill>
        <p:spPr>
          <a:xfrm>
            <a:off x="498925" y="1044050"/>
            <a:ext cx="8416476" cy="3415575"/>
          </a:xfrm>
          <a:prstGeom prst="rect">
            <a:avLst/>
          </a:prstGeom>
          <a:noFill/>
          <a:ln>
            <a:noFill/>
          </a:ln>
        </p:spPr>
      </p:pic>
      <p:sp>
        <p:nvSpPr>
          <p:cNvPr id="205" name="Google Shape;205;p29"/>
          <p:cNvSpPr txBox="1"/>
          <p:nvPr>
            <p:ph idx="1" type="subTitle"/>
          </p:nvPr>
        </p:nvSpPr>
        <p:spPr>
          <a:xfrm>
            <a:off x="6006650" y="132050"/>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209" name="Shape 209"/>
        <p:cNvGrpSpPr/>
        <p:nvPr/>
      </p:nvGrpSpPr>
      <p:grpSpPr>
        <a:xfrm>
          <a:off x="0" y="0"/>
          <a:ext cx="0" cy="0"/>
          <a:chOff x="0" y="0"/>
          <a:chExt cx="0" cy="0"/>
        </a:xfrm>
      </p:grpSpPr>
      <p:sp>
        <p:nvSpPr>
          <p:cNvPr id="210" name="Google Shape;210;p30"/>
          <p:cNvSpPr txBox="1"/>
          <p:nvPr>
            <p:ph type="ctrTitle"/>
          </p:nvPr>
        </p:nvSpPr>
        <p:spPr>
          <a:xfrm>
            <a:off x="3816550" y="338450"/>
            <a:ext cx="4974600" cy="477000"/>
          </a:xfrm>
          <a:prstGeom prst="rect">
            <a:avLst/>
          </a:prstGeom>
        </p:spPr>
        <p:txBody>
          <a:bodyPr anchorCtr="0" anchor="t" bIns="91425" lIns="91425" spcFirstLastPara="1" rIns="91425" wrap="square" tIns="91425">
            <a:normAutofit fontScale="90000"/>
          </a:bodyPr>
          <a:lstStyle/>
          <a:p>
            <a:pPr indent="-302895" lvl="0" marL="457200" rtl="0" algn="r">
              <a:lnSpc>
                <a:spcPct val="115000"/>
              </a:lnSpc>
              <a:spcBef>
                <a:spcPts val="0"/>
              </a:spcBef>
              <a:spcAft>
                <a:spcPts val="0"/>
              </a:spcAft>
              <a:buClr>
                <a:srgbClr val="24292F"/>
              </a:buClr>
              <a:buSzPct val="92857"/>
              <a:buFont typeface="Arial"/>
              <a:buChar char="●"/>
            </a:pPr>
            <a:r>
              <a:rPr b="0" lang="en" sz="1400">
                <a:solidFill>
                  <a:srgbClr val="24292F"/>
                </a:solidFill>
                <a:highlight>
                  <a:srgbClr val="FFFFFF"/>
                </a:highlight>
                <a:latin typeface="Arial"/>
                <a:ea typeface="Arial"/>
                <a:cs typeface="Arial"/>
                <a:sym typeface="Arial"/>
              </a:rPr>
              <a:t>� </a:t>
            </a:r>
            <a:r>
              <a:rPr b="0" lang="en" sz="1200">
                <a:solidFill>
                  <a:srgbClr val="24292F"/>
                </a:solidFill>
                <a:highlight>
                  <a:srgbClr val="FFFFFF"/>
                </a:highlight>
                <a:latin typeface="Arial"/>
                <a:ea typeface="Arial"/>
                <a:cs typeface="Arial"/>
                <a:sym typeface="Arial"/>
              </a:rPr>
              <a:t> Minimum Salary by Company Name with Rating Scores?</a:t>
            </a:r>
            <a:endParaRPr b="0" sz="1200">
              <a:solidFill>
                <a:srgbClr val="24292F"/>
              </a:solidFill>
              <a:highlight>
                <a:srgbClr val="FFFFFF"/>
              </a:highlight>
              <a:latin typeface="Arial"/>
              <a:ea typeface="Arial"/>
              <a:cs typeface="Arial"/>
              <a:sym typeface="Arial"/>
            </a:endParaRPr>
          </a:p>
          <a:p>
            <a:pPr indent="0" lvl="0" marL="457200" rtl="0" algn="ctr">
              <a:lnSpc>
                <a:spcPct val="115000"/>
              </a:lnSpc>
              <a:spcBef>
                <a:spcPts val="1200"/>
              </a:spcBef>
              <a:spcAft>
                <a:spcPts val="0"/>
              </a:spcAft>
              <a:buNone/>
            </a:pPr>
            <a:r>
              <a:t/>
            </a:r>
            <a:endParaRPr b="0" sz="1200">
              <a:solidFill>
                <a:srgbClr val="24292F"/>
              </a:solidFill>
              <a:highlight>
                <a:srgbClr val="FFFFFF"/>
              </a:highlight>
              <a:latin typeface="Arial"/>
              <a:ea typeface="Arial"/>
              <a:cs typeface="Arial"/>
              <a:sym typeface="Arial"/>
            </a:endParaRPr>
          </a:p>
          <a:p>
            <a:pPr indent="0" lvl="0" marL="0" rtl="0" algn="r">
              <a:spcBef>
                <a:spcPts val="1200"/>
              </a:spcBef>
              <a:spcAft>
                <a:spcPts val="0"/>
              </a:spcAft>
              <a:buNone/>
            </a:pPr>
            <a:r>
              <a:rPr lang="en"/>
              <a:t> </a:t>
            </a:r>
            <a:endParaRPr/>
          </a:p>
        </p:txBody>
      </p:sp>
      <p:sp>
        <p:nvSpPr>
          <p:cNvPr id="211" name="Google Shape;211;p30"/>
          <p:cNvSpPr txBox="1"/>
          <p:nvPr/>
        </p:nvSpPr>
        <p:spPr>
          <a:xfrm>
            <a:off x="414550" y="516025"/>
            <a:ext cx="3025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Distributions and Correlations - looking for patterns &amp; relationships </a:t>
            </a:r>
            <a:endParaRPr>
              <a:solidFill>
                <a:schemeClr val="lt1"/>
              </a:solidFill>
              <a:latin typeface="Lato"/>
              <a:ea typeface="Lato"/>
              <a:cs typeface="Lato"/>
              <a:sym typeface="Lato"/>
            </a:endParaRPr>
          </a:p>
        </p:txBody>
      </p:sp>
      <p:pic>
        <p:nvPicPr>
          <p:cNvPr id="212" name="Google Shape;212;p30"/>
          <p:cNvPicPr preferRelativeResize="0"/>
          <p:nvPr/>
        </p:nvPicPr>
        <p:blipFill>
          <a:blip r:embed="rId3">
            <a:alphaModFix/>
          </a:blip>
          <a:stretch>
            <a:fillRect/>
          </a:stretch>
        </p:blipFill>
        <p:spPr>
          <a:xfrm>
            <a:off x="457200" y="1041725"/>
            <a:ext cx="8258175" cy="3582200"/>
          </a:xfrm>
          <a:prstGeom prst="rect">
            <a:avLst/>
          </a:prstGeom>
          <a:noFill/>
          <a:ln>
            <a:noFill/>
          </a:ln>
        </p:spPr>
      </p:pic>
      <p:sp>
        <p:nvSpPr>
          <p:cNvPr id="213" name="Google Shape;213;p30"/>
          <p:cNvSpPr txBox="1"/>
          <p:nvPr>
            <p:ph idx="1" type="subTitle"/>
          </p:nvPr>
        </p:nvSpPr>
        <p:spPr>
          <a:xfrm>
            <a:off x="6006650" y="132050"/>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217" name="Shape 217"/>
        <p:cNvGrpSpPr/>
        <p:nvPr/>
      </p:nvGrpSpPr>
      <p:grpSpPr>
        <a:xfrm>
          <a:off x="0" y="0"/>
          <a:ext cx="0" cy="0"/>
          <a:chOff x="0" y="0"/>
          <a:chExt cx="0" cy="0"/>
        </a:xfrm>
      </p:grpSpPr>
      <p:sp>
        <p:nvSpPr>
          <p:cNvPr id="218" name="Google Shape;218;p31"/>
          <p:cNvSpPr txBox="1"/>
          <p:nvPr>
            <p:ph type="ctrTitle"/>
          </p:nvPr>
        </p:nvSpPr>
        <p:spPr>
          <a:xfrm>
            <a:off x="3816550" y="338450"/>
            <a:ext cx="4974600" cy="477000"/>
          </a:xfrm>
          <a:prstGeom prst="rect">
            <a:avLst/>
          </a:prstGeom>
        </p:spPr>
        <p:txBody>
          <a:bodyPr anchorCtr="0" anchor="t" bIns="91425" lIns="91425" spcFirstLastPara="1" rIns="91425" wrap="square" tIns="91425">
            <a:normAutofit fontScale="90000"/>
          </a:bodyPr>
          <a:lstStyle/>
          <a:p>
            <a:pPr indent="-302895" lvl="0" marL="457200" rtl="0" algn="r">
              <a:lnSpc>
                <a:spcPct val="115000"/>
              </a:lnSpc>
              <a:spcBef>
                <a:spcPts val="0"/>
              </a:spcBef>
              <a:spcAft>
                <a:spcPts val="0"/>
              </a:spcAft>
              <a:buClr>
                <a:srgbClr val="24292F"/>
              </a:buClr>
              <a:buSzPct val="92857"/>
              <a:buFont typeface="Arial"/>
              <a:buChar char="●"/>
            </a:pPr>
            <a:r>
              <a:rPr b="0" lang="en" sz="1400">
                <a:solidFill>
                  <a:srgbClr val="24292F"/>
                </a:solidFill>
                <a:highlight>
                  <a:srgbClr val="FFFFFF"/>
                </a:highlight>
                <a:latin typeface="Arial"/>
                <a:ea typeface="Arial"/>
                <a:cs typeface="Arial"/>
                <a:sym typeface="Arial"/>
              </a:rPr>
              <a:t>� </a:t>
            </a:r>
            <a:r>
              <a:rPr b="0" lang="en" sz="1200">
                <a:solidFill>
                  <a:srgbClr val="24292F"/>
                </a:solidFill>
                <a:highlight>
                  <a:srgbClr val="FFFFFF"/>
                </a:highlight>
                <a:latin typeface="Arial"/>
                <a:ea typeface="Arial"/>
                <a:cs typeface="Arial"/>
                <a:sym typeface="Arial"/>
              </a:rPr>
              <a:t> Minimum Salary by Company Name with Rating Scores?</a:t>
            </a:r>
            <a:endParaRPr b="0" sz="1200">
              <a:solidFill>
                <a:srgbClr val="24292F"/>
              </a:solidFill>
              <a:highlight>
                <a:srgbClr val="FFFFFF"/>
              </a:highlight>
              <a:latin typeface="Arial"/>
              <a:ea typeface="Arial"/>
              <a:cs typeface="Arial"/>
              <a:sym typeface="Arial"/>
            </a:endParaRPr>
          </a:p>
          <a:p>
            <a:pPr indent="0" lvl="0" marL="457200" rtl="0" algn="ctr">
              <a:lnSpc>
                <a:spcPct val="115000"/>
              </a:lnSpc>
              <a:spcBef>
                <a:spcPts val="1200"/>
              </a:spcBef>
              <a:spcAft>
                <a:spcPts val="0"/>
              </a:spcAft>
              <a:buNone/>
            </a:pPr>
            <a:r>
              <a:t/>
            </a:r>
            <a:endParaRPr b="0" sz="1200">
              <a:solidFill>
                <a:srgbClr val="24292F"/>
              </a:solidFill>
              <a:highlight>
                <a:srgbClr val="FFFFFF"/>
              </a:highlight>
              <a:latin typeface="Arial"/>
              <a:ea typeface="Arial"/>
              <a:cs typeface="Arial"/>
              <a:sym typeface="Arial"/>
            </a:endParaRPr>
          </a:p>
          <a:p>
            <a:pPr indent="0" lvl="0" marL="0" rtl="0" algn="r">
              <a:spcBef>
                <a:spcPts val="1200"/>
              </a:spcBef>
              <a:spcAft>
                <a:spcPts val="0"/>
              </a:spcAft>
              <a:buNone/>
            </a:pPr>
            <a:r>
              <a:rPr lang="en"/>
              <a:t> </a:t>
            </a:r>
            <a:endParaRPr/>
          </a:p>
        </p:txBody>
      </p:sp>
      <p:sp>
        <p:nvSpPr>
          <p:cNvPr id="219" name="Google Shape;219;p31"/>
          <p:cNvSpPr txBox="1"/>
          <p:nvPr/>
        </p:nvSpPr>
        <p:spPr>
          <a:xfrm>
            <a:off x="414550" y="516025"/>
            <a:ext cx="30252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Distributions and Correlations - looking for patterns &amp; relationships </a:t>
            </a:r>
            <a:endParaRPr>
              <a:solidFill>
                <a:schemeClr val="lt1"/>
              </a:solidFill>
              <a:latin typeface="Lato"/>
              <a:ea typeface="Lato"/>
              <a:cs typeface="Lato"/>
              <a:sym typeface="Lato"/>
            </a:endParaRPr>
          </a:p>
        </p:txBody>
      </p:sp>
      <p:pic>
        <p:nvPicPr>
          <p:cNvPr id="220" name="Google Shape;220;p31"/>
          <p:cNvPicPr preferRelativeResize="0"/>
          <p:nvPr/>
        </p:nvPicPr>
        <p:blipFill>
          <a:blip r:embed="rId3">
            <a:alphaModFix/>
          </a:blip>
          <a:stretch>
            <a:fillRect/>
          </a:stretch>
        </p:blipFill>
        <p:spPr>
          <a:xfrm>
            <a:off x="457200" y="1052575"/>
            <a:ext cx="8258175" cy="3646025"/>
          </a:xfrm>
          <a:prstGeom prst="rect">
            <a:avLst/>
          </a:prstGeom>
          <a:noFill/>
          <a:ln>
            <a:noFill/>
          </a:ln>
        </p:spPr>
      </p:pic>
      <p:sp>
        <p:nvSpPr>
          <p:cNvPr id="221" name="Google Shape;221;p31"/>
          <p:cNvSpPr txBox="1"/>
          <p:nvPr>
            <p:ph idx="1" type="subTitle"/>
          </p:nvPr>
        </p:nvSpPr>
        <p:spPr>
          <a:xfrm>
            <a:off x="6006650" y="132050"/>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4"/>
          <p:cNvPicPr preferRelativeResize="0"/>
          <p:nvPr/>
        </p:nvPicPr>
        <p:blipFill>
          <a:blip r:embed="rId3">
            <a:alphaModFix/>
          </a:blip>
          <a:stretch>
            <a:fillRect/>
          </a:stretch>
        </p:blipFill>
        <p:spPr>
          <a:xfrm>
            <a:off x="839175" y="1537465"/>
            <a:ext cx="3313075" cy="2716725"/>
          </a:xfrm>
          <a:prstGeom prst="rect">
            <a:avLst/>
          </a:prstGeom>
          <a:noFill/>
          <a:ln>
            <a:noFill/>
          </a:ln>
        </p:spPr>
      </p:pic>
      <p:sp>
        <p:nvSpPr>
          <p:cNvPr id="79" name="Google Shape;79;p14"/>
          <p:cNvSpPr/>
          <p:nvPr/>
        </p:nvSpPr>
        <p:spPr>
          <a:xfrm rot="1213001">
            <a:off x="5730737" y="1033887"/>
            <a:ext cx="2904755" cy="2324829"/>
          </a:xfrm>
          <a:prstGeom prst="cloudCallout">
            <a:avLst>
              <a:gd fmla="val -67855" name="adj1"/>
              <a:gd fmla="val 65091"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4"/>
          <p:cNvSpPr txBox="1"/>
          <p:nvPr/>
        </p:nvSpPr>
        <p:spPr>
          <a:xfrm>
            <a:off x="6460856" y="1744726"/>
            <a:ext cx="1546800" cy="1323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700">
                <a:solidFill>
                  <a:schemeClr val="lt1"/>
                </a:solidFill>
                <a:latin typeface="Comfortaa"/>
                <a:ea typeface="Comfortaa"/>
                <a:cs typeface="Comfortaa"/>
                <a:sym typeface="Comfortaa"/>
              </a:rPr>
              <a:t>Where will your future take you?</a:t>
            </a:r>
            <a:r>
              <a:rPr b="1" lang="en" sz="1700">
                <a:solidFill>
                  <a:schemeClr val="accent1"/>
                </a:solidFill>
                <a:latin typeface="Comfortaa"/>
                <a:ea typeface="Comfortaa"/>
                <a:cs typeface="Comfortaa"/>
                <a:sym typeface="Comfortaa"/>
              </a:rPr>
              <a:t>    </a:t>
            </a:r>
            <a:endParaRPr b="1" sz="1700">
              <a:solidFill>
                <a:schemeClr val="accent1"/>
              </a:solidFill>
              <a:latin typeface="Comfortaa"/>
              <a:ea typeface="Comfortaa"/>
              <a:cs typeface="Comfortaa"/>
              <a:sym typeface="Comfortaa"/>
            </a:endParaRPr>
          </a:p>
          <a:p>
            <a:pPr indent="0" lvl="0" marL="0" rtl="0" algn="l">
              <a:spcBef>
                <a:spcPts val="0"/>
              </a:spcBef>
              <a:spcAft>
                <a:spcPts val="0"/>
              </a:spcAft>
              <a:buNone/>
            </a:pPr>
            <a:r>
              <a:t/>
            </a:r>
            <a:endParaRPr sz="2300">
              <a:solidFill>
                <a:schemeClr val="lt1"/>
              </a:solidFill>
              <a:latin typeface="Comic Sans MS"/>
              <a:ea typeface="Comic Sans MS"/>
              <a:cs typeface="Comic Sans MS"/>
              <a:sym typeface="Comic Sans M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225" name="Shape 225"/>
        <p:cNvGrpSpPr/>
        <p:nvPr/>
      </p:nvGrpSpPr>
      <p:grpSpPr>
        <a:xfrm>
          <a:off x="0" y="0"/>
          <a:ext cx="0" cy="0"/>
          <a:chOff x="0" y="0"/>
          <a:chExt cx="0" cy="0"/>
        </a:xfrm>
      </p:grpSpPr>
      <p:sp>
        <p:nvSpPr>
          <p:cNvPr id="226" name="Google Shape;226;p32"/>
          <p:cNvSpPr txBox="1"/>
          <p:nvPr>
            <p:ph idx="1" type="subTitle"/>
          </p:nvPr>
        </p:nvSpPr>
        <p:spPr>
          <a:xfrm>
            <a:off x="5854250" y="1320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Deeper Dive into the Data</a:t>
            </a:r>
            <a:endParaRPr/>
          </a:p>
        </p:txBody>
      </p:sp>
      <p:pic>
        <p:nvPicPr>
          <p:cNvPr id="227" name="Google Shape;227;p32"/>
          <p:cNvPicPr preferRelativeResize="0"/>
          <p:nvPr/>
        </p:nvPicPr>
        <p:blipFill>
          <a:blip r:embed="rId3">
            <a:alphaModFix/>
          </a:blip>
          <a:stretch>
            <a:fillRect/>
          </a:stretch>
        </p:blipFill>
        <p:spPr>
          <a:xfrm>
            <a:off x="6187975" y="915350"/>
            <a:ext cx="1941650" cy="3816575"/>
          </a:xfrm>
          <a:prstGeom prst="rect">
            <a:avLst/>
          </a:prstGeom>
          <a:noFill/>
          <a:ln>
            <a:noFill/>
          </a:ln>
        </p:spPr>
      </p:pic>
      <p:sp>
        <p:nvSpPr>
          <p:cNvPr id="228" name="Google Shape;228;p32"/>
          <p:cNvSpPr txBox="1"/>
          <p:nvPr>
            <p:ph idx="1" type="subTitle"/>
          </p:nvPr>
        </p:nvSpPr>
        <p:spPr>
          <a:xfrm>
            <a:off x="1776125" y="2072275"/>
            <a:ext cx="3824400" cy="120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Added a Senior Job column - T/F</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Added a Salary Level column - Low,  Med, High based on the Salary Ranges </a:t>
            </a:r>
            <a:endParaRPr/>
          </a:p>
        </p:txBody>
      </p:sp>
      <p:sp>
        <p:nvSpPr>
          <p:cNvPr id="229" name="Google Shape;229;p32"/>
          <p:cNvSpPr txBox="1"/>
          <p:nvPr>
            <p:ph idx="1" type="subTitle"/>
          </p:nvPr>
        </p:nvSpPr>
        <p:spPr>
          <a:xfrm>
            <a:off x="1916900" y="4114075"/>
            <a:ext cx="2791200" cy="36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a:t>Click here for the Code  </a:t>
            </a:r>
            <a:endParaRPr i="1"/>
          </a:p>
        </p:txBody>
      </p:sp>
      <p:sp>
        <p:nvSpPr>
          <p:cNvPr id="230" name="Google Shape;230;p32"/>
          <p:cNvSpPr txBox="1"/>
          <p:nvPr>
            <p:ph type="ctrTitle"/>
          </p:nvPr>
        </p:nvSpPr>
        <p:spPr>
          <a:xfrm>
            <a:off x="225950" y="434050"/>
            <a:ext cx="4182600" cy="82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Deep Dive on the Data Cleaning &amp; Transformation</a:t>
            </a:r>
            <a:endParaRPr sz="1200"/>
          </a:p>
          <a:p>
            <a:pPr indent="0" lvl="0" marL="0" rtl="0" algn="l">
              <a:spcBef>
                <a:spcPts val="0"/>
              </a:spcBef>
              <a:spcAft>
                <a:spcPts val="0"/>
              </a:spcAft>
              <a:buNone/>
            </a:pPr>
            <a:r>
              <a:rPr lang="en" sz="1200"/>
              <a:t>Developed multiple data frames to continue to </a:t>
            </a:r>
            <a:endParaRPr sz="1200"/>
          </a:p>
          <a:p>
            <a:pPr indent="0" lvl="0" marL="0" rtl="0" algn="l">
              <a:spcBef>
                <a:spcPts val="0"/>
              </a:spcBef>
              <a:spcAft>
                <a:spcPts val="0"/>
              </a:spcAft>
              <a:buNone/>
            </a:pPr>
            <a:r>
              <a:rPr lang="en" sz="1200"/>
              <a:t>extract needed key information into the correct format</a:t>
            </a:r>
            <a:endParaRPr sz="1200"/>
          </a:p>
        </p:txBody>
      </p:sp>
      <p:pic>
        <p:nvPicPr>
          <p:cNvPr descr="Piece of duct tape sticking a note to the slide" id="231" name="Google Shape;231;p32"/>
          <p:cNvPicPr preferRelativeResize="0"/>
          <p:nvPr/>
        </p:nvPicPr>
        <p:blipFill rotWithShape="1">
          <a:blip r:embed="rId4">
            <a:alphaModFix/>
          </a:blip>
          <a:srcRect b="10011" l="9244" r="2118" t="5926"/>
          <a:stretch/>
        </p:blipFill>
        <p:spPr>
          <a:xfrm rot="154828">
            <a:off x="6430054" y="483748"/>
            <a:ext cx="1457492" cy="51775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235" name="Shape 235"/>
        <p:cNvGrpSpPr/>
        <p:nvPr/>
      </p:nvGrpSpPr>
      <p:grpSpPr>
        <a:xfrm>
          <a:off x="0" y="0"/>
          <a:ext cx="0" cy="0"/>
          <a:chOff x="0" y="0"/>
          <a:chExt cx="0" cy="0"/>
        </a:xfrm>
      </p:grpSpPr>
      <p:sp>
        <p:nvSpPr>
          <p:cNvPr id="236" name="Google Shape;236;p33"/>
          <p:cNvSpPr txBox="1"/>
          <p:nvPr>
            <p:ph type="ctrTitle"/>
          </p:nvPr>
        </p:nvSpPr>
        <p:spPr>
          <a:xfrm>
            <a:off x="225950" y="434050"/>
            <a:ext cx="6780900" cy="80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Deep Dive on the Data Cleaning &amp; Transformation</a:t>
            </a:r>
            <a:endParaRPr sz="1200"/>
          </a:p>
          <a:p>
            <a:pPr indent="0" lvl="0" marL="0" rtl="0" algn="l">
              <a:spcBef>
                <a:spcPts val="0"/>
              </a:spcBef>
              <a:spcAft>
                <a:spcPts val="0"/>
              </a:spcAft>
              <a:buNone/>
            </a:pPr>
            <a:r>
              <a:rPr lang="en" sz="1200"/>
              <a:t>Developed multiple data frames to continue to </a:t>
            </a:r>
            <a:endParaRPr sz="1200"/>
          </a:p>
          <a:p>
            <a:pPr indent="0" lvl="0" marL="0" rtl="0" algn="l">
              <a:spcBef>
                <a:spcPts val="0"/>
              </a:spcBef>
              <a:spcAft>
                <a:spcPts val="0"/>
              </a:spcAft>
              <a:buNone/>
            </a:pPr>
            <a:r>
              <a:rPr lang="en" sz="1200"/>
              <a:t>extract needed key information into the correct format</a:t>
            </a:r>
            <a:endParaRPr sz="1200"/>
          </a:p>
        </p:txBody>
      </p:sp>
      <p:sp>
        <p:nvSpPr>
          <p:cNvPr id="237" name="Google Shape;237;p33"/>
          <p:cNvSpPr txBox="1"/>
          <p:nvPr>
            <p:ph idx="1" type="subTitle"/>
          </p:nvPr>
        </p:nvSpPr>
        <p:spPr>
          <a:xfrm>
            <a:off x="5854250" y="1320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Deeper Dive into the Data</a:t>
            </a:r>
            <a:endParaRPr/>
          </a:p>
        </p:txBody>
      </p:sp>
      <p:sp>
        <p:nvSpPr>
          <p:cNvPr id="238" name="Google Shape;238;p33"/>
          <p:cNvSpPr txBox="1"/>
          <p:nvPr>
            <p:ph idx="1" type="subTitle"/>
          </p:nvPr>
        </p:nvSpPr>
        <p:spPr>
          <a:xfrm>
            <a:off x="1699925" y="2072275"/>
            <a:ext cx="3208200" cy="1202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Recoded 3 columns</a:t>
            </a:r>
            <a:endParaRPr/>
          </a:p>
          <a:p>
            <a:pPr indent="0" lvl="0" marL="0" rtl="0" algn="l">
              <a:spcBef>
                <a:spcPts val="0"/>
              </a:spcBef>
              <a:spcAft>
                <a:spcPts val="0"/>
              </a:spcAft>
              <a:buNone/>
            </a:pPr>
            <a:r>
              <a:rPr lang="en"/>
              <a:t>Size,  </a:t>
            </a:r>
            <a:endParaRPr/>
          </a:p>
          <a:p>
            <a:pPr indent="0" lvl="0" marL="0" rtl="0" algn="l">
              <a:spcBef>
                <a:spcPts val="0"/>
              </a:spcBef>
              <a:spcAft>
                <a:spcPts val="0"/>
              </a:spcAft>
              <a:buNone/>
            </a:pPr>
            <a:r>
              <a:rPr lang="en"/>
              <a:t>Revenue, </a:t>
            </a:r>
            <a:endParaRPr/>
          </a:p>
          <a:p>
            <a:pPr indent="0" lvl="0" marL="0" rtl="0" algn="l">
              <a:spcBef>
                <a:spcPts val="0"/>
              </a:spcBef>
              <a:spcAft>
                <a:spcPts val="0"/>
              </a:spcAft>
              <a:buNone/>
            </a:pPr>
            <a:r>
              <a:rPr lang="en"/>
              <a:t>&amp; Easy Apply </a:t>
            </a:r>
            <a:endParaRPr/>
          </a:p>
        </p:txBody>
      </p:sp>
      <p:pic>
        <p:nvPicPr>
          <p:cNvPr id="239" name="Google Shape;239;p33"/>
          <p:cNvPicPr preferRelativeResize="0"/>
          <p:nvPr/>
        </p:nvPicPr>
        <p:blipFill>
          <a:blip r:embed="rId3">
            <a:alphaModFix/>
          </a:blip>
          <a:stretch>
            <a:fillRect/>
          </a:stretch>
        </p:blipFill>
        <p:spPr>
          <a:xfrm>
            <a:off x="4589750" y="2134200"/>
            <a:ext cx="4229326" cy="1749821"/>
          </a:xfrm>
          <a:prstGeom prst="rect">
            <a:avLst/>
          </a:prstGeom>
          <a:noFill/>
          <a:ln>
            <a:noFill/>
          </a:ln>
        </p:spPr>
      </p:pic>
      <p:pic>
        <p:nvPicPr>
          <p:cNvPr descr="Piece of duct tape sticking a note to the slide" id="240" name="Google Shape;240;p33"/>
          <p:cNvPicPr preferRelativeResize="0"/>
          <p:nvPr/>
        </p:nvPicPr>
        <p:blipFill rotWithShape="1">
          <a:blip r:embed="rId4">
            <a:alphaModFix/>
          </a:blip>
          <a:srcRect b="10011" l="9244" r="2118" t="5926"/>
          <a:stretch/>
        </p:blipFill>
        <p:spPr>
          <a:xfrm rot="154828">
            <a:off x="5477112" y="1548501"/>
            <a:ext cx="2072000" cy="7360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244" name="Shape 244"/>
        <p:cNvGrpSpPr/>
        <p:nvPr/>
      </p:nvGrpSpPr>
      <p:grpSpPr>
        <a:xfrm>
          <a:off x="0" y="0"/>
          <a:ext cx="0" cy="0"/>
          <a:chOff x="0" y="0"/>
          <a:chExt cx="0" cy="0"/>
        </a:xfrm>
      </p:grpSpPr>
      <p:pic>
        <p:nvPicPr>
          <p:cNvPr id="245" name="Google Shape;245;p34"/>
          <p:cNvPicPr preferRelativeResize="0"/>
          <p:nvPr/>
        </p:nvPicPr>
        <p:blipFill>
          <a:blip r:embed="rId3">
            <a:alphaModFix/>
          </a:blip>
          <a:stretch>
            <a:fillRect/>
          </a:stretch>
        </p:blipFill>
        <p:spPr>
          <a:xfrm>
            <a:off x="999300" y="162725"/>
            <a:ext cx="7406650" cy="4818049"/>
          </a:xfrm>
          <a:prstGeom prst="rect">
            <a:avLst/>
          </a:prstGeom>
          <a:noFill/>
          <a:ln>
            <a:noFill/>
          </a:ln>
        </p:spPr>
      </p:pic>
      <p:pic>
        <p:nvPicPr>
          <p:cNvPr descr="Piece of duct tape sticking a note to the slide" id="246" name="Google Shape;246;p3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47" name="Google Shape;247;p34"/>
          <p:cNvSpPr txBox="1"/>
          <p:nvPr/>
        </p:nvSpPr>
        <p:spPr>
          <a:xfrm>
            <a:off x="1551725" y="687400"/>
            <a:ext cx="6087600" cy="7626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chemeClr val="lt2"/>
                </a:solidFill>
                <a:latin typeface="Raleway"/>
                <a:ea typeface="Raleway"/>
                <a:cs typeface="Raleway"/>
                <a:sym typeface="Raleway"/>
              </a:rPr>
              <a:t>Deep Dive into Graphics:</a:t>
            </a:r>
            <a:endParaRPr b="1" sz="3000">
              <a:solidFill>
                <a:schemeClr val="lt2"/>
              </a:solidFill>
              <a:latin typeface="Raleway"/>
              <a:ea typeface="Raleway"/>
              <a:cs typeface="Raleway"/>
              <a:sym typeface="Raleway"/>
            </a:endParaRPr>
          </a:p>
        </p:txBody>
      </p:sp>
      <p:sp>
        <p:nvSpPr>
          <p:cNvPr id="248" name="Google Shape;248;p34"/>
          <p:cNvSpPr txBox="1"/>
          <p:nvPr>
            <p:ph idx="4294967295" type="body"/>
          </p:nvPr>
        </p:nvSpPr>
        <p:spPr>
          <a:xfrm>
            <a:off x="2380700" y="1779600"/>
            <a:ext cx="4644000" cy="2925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b="1" lang="en" sz="1700">
                <a:solidFill>
                  <a:schemeClr val="dk1"/>
                </a:solidFill>
                <a:latin typeface="Raleway"/>
                <a:ea typeface="Raleway"/>
                <a:cs typeface="Raleway"/>
                <a:sym typeface="Raleway"/>
              </a:rPr>
              <a:t>Merged/Joined  columns to combine lat/long to have a csv for the map we will create using leaflet.</a:t>
            </a:r>
            <a:r>
              <a:rPr lang="en" sz="1500">
                <a:latin typeface="Raleway"/>
                <a:ea typeface="Raleway"/>
                <a:cs typeface="Raleway"/>
                <a:sym typeface="Raleway"/>
              </a:rPr>
              <a:t>Push to Github - Part 1 </a:t>
            </a:r>
            <a:endParaRPr sz="1500">
              <a:solidFill>
                <a:schemeClr val="dk2"/>
              </a:solidFill>
              <a:latin typeface="Raleway"/>
              <a:ea typeface="Raleway"/>
              <a:cs typeface="Raleway"/>
              <a:sym typeface="Raleway"/>
            </a:endParaRPr>
          </a:p>
          <a:p>
            <a:pPr indent="-336550" lvl="0" marL="457200" rtl="0" algn="l">
              <a:spcBef>
                <a:spcPts val="1000"/>
              </a:spcBef>
              <a:spcAft>
                <a:spcPts val="0"/>
              </a:spcAft>
              <a:buClr>
                <a:schemeClr val="dk1"/>
              </a:buClr>
              <a:buSzPts val="1700"/>
              <a:buFont typeface="Raleway"/>
              <a:buChar char="➔"/>
            </a:pPr>
            <a:r>
              <a:rPr b="1" lang="en" sz="1700">
                <a:solidFill>
                  <a:schemeClr val="dk1"/>
                </a:solidFill>
                <a:latin typeface="Raleway"/>
                <a:ea typeface="Raleway"/>
                <a:cs typeface="Raleway"/>
                <a:sym typeface="Raleway"/>
              </a:rPr>
              <a:t>Built the index.html, CSS file and its contains, logic.js file and its contents.</a:t>
            </a:r>
            <a:endParaRPr b="1" sz="1700">
              <a:solidFill>
                <a:schemeClr val="dk1"/>
              </a:solidFill>
              <a:latin typeface="Raleway"/>
              <a:ea typeface="Raleway"/>
              <a:cs typeface="Raleway"/>
              <a:sym typeface="Raleway"/>
            </a:endParaRPr>
          </a:p>
          <a:p>
            <a:pPr indent="-336550" lvl="0" marL="457200" rtl="0" algn="l">
              <a:spcBef>
                <a:spcPts val="1000"/>
              </a:spcBef>
              <a:spcAft>
                <a:spcPts val="0"/>
              </a:spcAft>
              <a:buClr>
                <a:schemeClr val="dk1"/>
              </a:buClr>
              <a:buSzPts val="1700"/>
              <a:buFont typeface="Raleway"/>
              <a:buChar char="➔"/>
            </a:pPr>
            <a:r>
              <a:rPr b="1" lang="en" sz="1700">
                <a:solidFill>
                  <a:schemeClr val="dk1"/>
                </a:solidFill>
                <a:latin typeface="Raleway"/>
                <a:ea typeface="Raleway"/>
                <a:cs typeface="Raleway"/>
                <a:sym typeface="Raleway"/>
              </a:rPr>
              <a:t>Connected with Mapbox Styles AP</a:t>
            </a:r>
            <a:r>
              <a:rPr b="1" lang="en" sz="1700">
                <a:solidFill>
                  <a:schemeClr val="dk1"/>
                </a:solidFill>
                <a:latin typeface="Raleway"/>
                <a:ea typeface="Raleway"/>
                <a:cs typeface="Raleway"/>
                <a:sym typeface="Raleway"/>
              </a:rPr>
              <a:t>I</a:t>
            </a:r>
            <a:endParaRPr b="1" sz="1700">
              <a:solidFill>
                <a:schemeClr val="dk1"/>
              </a:solidFill>
              <a:latin typeface="Raleway"/>
              <a:ea typeface="Raleway"/>
              <a:cs typeface="Raleway"/>
              <a:sym typeface="Raleway"/>
            </a:endParaRPr>
          </a:p>
          <a:p>
            <a:pPr indent="-336550" lvl="0" marL="457200" rtl="0" algn="l">
              <a:spcBef>
                <a:spcPts val="1000"/>
              </a:spcBef>
              <a:spcAft>
                <a:spcPts val="1000"/>
              </a:spcAft>
              <a:buClr>
                <a:schemeClr val="dk1"/>
              </a:buClr>
              <a:buSzPts val="1700"/>
              <a:buFont typeface="Raleway"/>
              <a:buChar char="➔"/>
            </a:pPr>
            <a:r>
              <a:rPr b="1" lang="en" sz="1700">
                <a:solidFill>
                  <a:schemeClr val="dk1"/>
                </a:solidFill>
                <a:latin typeface="Raleway"/>
                <a:ea typeface="Raleway"/>
                <a:cs typeface="Raleway"/>
                <a:sym typeface="Raleway"/>
              </a:rPr>
              <a:t>Add the config.js File</a:t>
            </a:r>
            <a:endParaRPr b="1" sz="1700">
              <a:solidFill>
                <a:schemeClr val="dk1"/>
              </a:solidFill>
              <a:latin typeface="Raleway"/>
              <a:ea typeface="Raleway"/>
              <a:cs typeface="Raleway"/>
              <a:sym typeface="Raleway"/>
            </a:endParaRPr>
          </a:p>
        </p:txBody>
      </p:sp>
      <p:sp>
        <p:nvSpPr>
          <p:cNvPr id="249" name="Google Shape;249;p34"/>
          <p:cNvSpPr txBox="1"/>
          <p:nvPr/>
        </p:nvSpPr>
        <p:spPr>
          <a:xfrm>
            <a:off x="2300200" y="1562575"/>
            <a:ext cx="5274000" cy="3435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500">
                <a:solidFill>
                  <a:srgbClr val="434343"/>
                </a:solidFill>
                <a:latin typeface="Raleway"/>
                <a:ea typeface="Raleway"/>
                <a:cs typeface="Raleway"/>
                <a:sym typeface="Raleway"/>
              </a:rPr>
              <a:t>Preparing the File Structure &amp; Components for an App? </a:t>
            </a:r>
            <a:endParaRPr b="1" sz="1500">
              <a:solidFill>
                <a:srgbClr val="434343"/>
              </a:solidFill>
              <a:latin typeface="Raleway"/>
              <a:ea typeface="Raleway"/>
              <a:cs typeface="Raleway"/>
              <a:sym typeface="Raleway"/>
            </a:endParaRPr>
          </a:p>
        </p:txBody>
      </p:sp>
      <p:sp>
        <p:nvSpPr>
          <p:cNvPr id="250" name="Google Shape;250;p34"/>
          <p:cNvSpPr txBox="1"/>
          <p:nvPr>
            <p:ph idx="4294967295" type="subTitle"/>
          </p:nvPr>
        </p:nvSpPr>
        <p:spPr>
          <a:xfrm>
            <a:off x="5701850" y="-20350"/>
            <a:ext cx="2902200" cy="36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lt1"/>
                </a:solidFill>
              </a:rPr>
              <a:t>Deeper Dive into the Data</a:t>
            </a:r>
            <a:endParaRPr>
              <a:solidFill>
                <a:schemeClr val="lt1"/>
              </a:solidFill>
            </a:endParaRPr>
          </a:p>
        </p:txBody>
      </p:sp>
      <p:sp>
        <p:nvSpPr>
          <p:cNvPr id="251" name="Google Shape;251;p34"/>
          <p:cNvSpPr txBox="1"/>
          <p:nvPr>
            <p:ph idx="4294967295" type="subTitle"/>
          </p:nvPr>
        </p:nvSpPr>
        <p:spPr>
          <a:xfrm>
            <a:off x="1459700" y="4723675"/>
            <a:ext cx="2791200" cy="36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a:solidFill>
                  <a:schemeClr val="lt1"/>
                </a:solidFill>
              </a:rPr>
              <a:t>Click here for the Code  </a:t>
            </a:r>
            <a:endParaRPr i="1">
              <a:solidFill>
                <a:schemeClr val="lt1"/>
              </a:solidFill>
            </a:endParaRPr>
          </a:p>
        </p:txBody>
      </p:sp>
      <p:sp>
        <p:nvSpPr>
          <p:cNvPr id="252" name="Google Shape;252;p34"/>
          <p:cNvSpPr txBox="1"/>
          <p:nvPr>
            <p:ph idx="4294967295" type="subTitle"/>
          </p:nvPr>
        </p:nvSpPr>
        <p:spPr>
          <a:xfrm rot="-1895471">
            <a:off x="-17494" y="2139056"/>
            <a:ext cx="1517596" cy="362433"/>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a:solidFill>
                  <a:schemeClr val="lt1"/>
                </a:solidFill>
              </a:rPr>
              <a:t>Add examples here </a:t>
            </a:r>
            <a:r>
              <a:rPr i="1" lang="en">
                <a:solidFill>
                  <a:schemeClr val="lt1"/>
                </a:solidFill>
              </a:rPr>
              <a:t>  </a:t>
            </a:r>
            <a:endParaRPr i="1">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256" name="Shape 256"/>
        <p:cNvGrpSpPr/>
        <p:nvPr/>
      </p:nvGrpSpPr>
      <p:grpSpPr>
        <a:xfrm>
          <a:off x="0" y="0"/>
          <a:ext cx="0" cy="0"/>
          <a:chOff x="0" y="0"/>
          <a:chExt cx="0" cy="0"/>
        </a:xfrm>
      </p:grpSpPr>
      <p:sp>
        <p:nvSpPr>
          <p:cNvPr id="257" name="Google Shape;257;p35"/>
          <p:cNvSpPr txBox="1"/>
          <p:nvPr>
            <p:ph type="ctrTitle"/>
          </p:nvPr>
        </p:nvSpPr>
        <p:spPr>
          <a:xfrm>
            <a:off x="2371725" y="630225"/>
            <a:ext cx="6331500" cy="764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4600"/>
              <a:t>Joined Tables-part 2 </a:t>
            </a:r>
            <a:endParaRPr sz="4600"/>
          </a:p>
        </p:txBody>
      </p:sp>
      <p:sp>
        <p:nvSpPr>
          <p:cNvPr id="258" name="Google Shape;258;p35"/>
          <p:cNvSpPr txBox="1"/>
          <p:nvPr>
            <p:ph idx="1" type="subTitle"/>
          </p:nvPr>
        </p:nvSpPr>
        <p:spPr>
          <a:xfrm>
            <a:off x="531725" y="2031025"/>
            <a:ext cx="8190000" cy="102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DB in PG Admin  - 2 joined tables -</a:t>
            </a:r>
            <a:endParaRPr/>
          </a:p>
          <a:p>
            <a:pPr indent="0" lvl="0" marL="0" rtl="0" algn="l">
              <a:spcBef>
                <a:spcPts val="0"/>
              </a:spcBef>
              <a:spcAft>
                <a:spcPts val="0"/>
              </a:spcAft>
              <a:buNone/>
            </a:pPr>
            <a:r>
              <a:rPr lang="en"/>
              <a:t> </a:t>
            </a:r>
            <a:endParaRPr/>
          </a:p>
          <a:p>
            <a:pPr indent="-342900" lvl="0" marL="457200" rtl="0" algn="l">
              <a:spcBef>
                <a:spcPts val="0"/>
              </a:spcBef>
              <a:spcAft>
                <a:spcPts val="0"/>
              </a:spcAft>
              <a:buSzPts val="1800"/>
              <a:buAutoNum type="arabicParenR"/>
            </a:pPr>
            <a:r>
              <a:rPr lang="en"/>
              <a:t> cities_df_new and 2) data analyst </a:t>
            </a:r>
            <a:endParaRPr/>
          </a:p>
          <a:p>
            <a:pPr indent="0" lvl="0" marL="914400" rtl="0" algn="l">
              <a:spcBef>
                <a:spcPts val="0"/>
              </a:spcBef>
              <a:spcAft>
                <a:spcPts val="0"/>
              </a:spcAft>
              <a:buNone/>
            </a:pPr>
            <a:r>
              <a:rPr lang="en"/>
              <a:t>on city column -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59" name="Google Shape;259;p35"/>
          <p:cNvSpPr txBox="1"/>
          <p:nvPr>
            <p:ph idx="1" type="subTitle"/>
          </p:nvPr>
        </p:nvSpPr>
        <p:spPr>
          <a:xfrm>
            <a:off x="5778050" y="558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solidFill>
                  <a:schemeClr val="lt1"/>
                </a:solidFill>
              </a:rPr>
              <a:t>Deeper Dive into the Data</a:t>
            </a:r>
            <a:endParaRPr>
              <a:solidFill>
                <a:schemeClr val="lt1"/>
              </a:solidFill>
            </a:endParaRPr>
          </a:p>
        </p:txBody>
      </p:sp>
      <p:sp>
        <p:nvSpPr>
          <p:cNvPr id="260" name="Google Shape;260;p35"/>
          <p:cNvSpPr txBox="1"/>
          <p:nvPr>
            <p:ph idx="1" type="subTitle"/>
          </p:nvPr>
        </p:nvSpPr>
        <p:spPr>
          <a:xfrm rot="-1895471">
            <a:off x="514231" y="3180506"/>
            <a:ext cx="1517596" cy="362433"/>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a:solidFill>
                  <a:schemeClr val="lt1"/>
                </a:solidFill>
              </a:rPr>
              <a:t>Add examples here   </a:t>
            </a:r>
            <a:endParaRPr i="1">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264" name="Shape 264"/>
        <p:cNvGrpSpPr/>
        <p:nvPr/>
      </p:nvGrpSpPr>
      <p:grpSpPr>
        <a:xfrm>
          <a:off x="0" y="0"/>
          <a:ext cx="0" cy="0"/>
          <a:chOff x="0" y="0"/>
          <a:chExt cx="0" cy="0"/>
        </a:xfrm>
      </p:grpSpPr>
      <p:sp>
        <p:nvSpPr>
          <p:cNvPr id="265" name="Google Shape;265;p36"/>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6"/>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6"/>
          <p:cNvSpPr txBox="1"/>
          <p:nvPr>
            <p:ph idx="1" type="subTitle"/>
          </p:nvPr>
        </p:nvSpPr>
        <p:spPr>
          <a:xfrm>
            <a:off x="5778050" y="558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Data Base work </a:t>
            </a:r>
            <a:r>
              <a:rPr lang="en">
                <a:solidFill>
                  <a:schemeClr val="lt1"/>
                </a:solidFill>
              </a:rPr>
              <a:t> </a:t>
            </a:r>
            <a:endParaRPr>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AA84F"/>
        </a:solidFill>
      </p:bgPr>
    </p:bg>
    <p:spTree>
      <p:nvGrpSpPr>
        <p:cNvPr id="271" name="Shape 271"/>
        <p:cNvGrpSpPr/>
        <p:nvPr/>
      </p:nvGrpSpPr>
      <p:grpSpPr>
        <a:xfrm>
          <a:off x="0" y="0"/>
          <a:ext cx="0" cy="0"/>
          <a:chOff x="0" y="0"/>
          <a:chExt cx="0" cy="0"/>
        </a:xfrm>
      </p:grpSpPr>
      <p:sp>
        <p:nvSpPr>
          <p:cNvPr id="272" name="Google Shape;272;p37"/>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7"/>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7"/>
          <p:cNvSpPr txBox="1"/>
          <p:nvPr>
            <p:ph idx="1" type="subTitle"/>
          </p:nvPr>
        </p:nvSpPr>
        <p:spPr>
          <a:xfrm>
            <a:off x="5778050" y="558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Data Base work </a:t>
            </a:r>
            <a:r>
              <a:rPr lang="en">
                <a:solidFill>
                  <a:schemeClr val="lt1"/>
                </a:solidFill>
              </a:rPr>
              <a:t> </a:t>
            </a:r>
            <a:endParaRPr>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966"/>
        </a:solidFill>
      </p:bgPr>
    </p:bg>
    <p:spTree>
      <p:nvGrpSpPr>
        <p:cNvPr id="278" name="Shape 278"/>
        <p:cNvGrpSpPr/>
        <p:nvPr/>
      </p:nvGrpSpPr>
      <p:grpSpPr>
        <a:xfrm>
          <a:off x="0" y="0"/>
          <a:ext cx="0" cy="0"/>
          <a:chOff x="0" y="0"/>
          <a:chExt cx="0" cy="0"/>
        </a:xfrm>
      </p:grpSpPr>
      <p:sp>
        <p:nvSpPr>
          <p:cNvPr id="279" name="Google Shape;279;p38"/>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8"/>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8"/>
          <p:cNvSpPr txBox="1"/>
          <p:nvPr>
            <p:ph idx="1" type="subTitle"/>
          </p:nvPr>
        </p:nvSpPr>
        <p:spPr>
          <a:xfrm>
            <a:off x="5778050" y="558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HTML APP etc. </a:t>
            </a:r>
            <a:endParaRPr>
              <a:solidFill>
                <a:schemeClr val="lt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966"/>
        </a:solidFill>
      </p:bgPr>
    </p:bg>
    <p:spTree>
      <p:nvGrpSpPr>
        <p:cNvPr id="285" name="Shape 285"/>
        <p:cNvGrpSpPr/>
        <p:nvPr/>
      </p:nvGrpSpPr>
      <p:grpSpPr>
        <a:xfrm>
          <a:off x="0" y="0"/>
          <a:ext cx="0" cy="0"/>
          <a:chOff x="0" y="0"/>
          <a:chExt cx="0" cy="0"/>
        </a:xfrm>
      </p:grpSpPr>
      <p:sp>
        <p:nvSpPr>
          <p:cNvPr id="286" name="Google Shape;286;p39"/>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9"/>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9"/>
          <p:cNvSpPr txBox="1"/>
          <p:nvPr>
            <p:ph idx="1" type="subTitle"/>
          </p:nvPr>
        </p:nvSpPr>
        <p:spPr>
          <a:xfrm>
            <a:off x="5778050" y="558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HTML APP etc. </a:t>
            </a:r>
            <a:endParaRPr>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D966"/>
        </a:solidFill>
      </p:bgPr>
    </p:bg>
    <p:spTree>
      <p:nvGrpSpPr>
        <p:cNvPr id="292" name="Shape 292"/>
        <p:cNvGrpSpPr/>
        <p:nvPr/>
      </p:nvGrpSpPr>
      <p:grpSpPr>
        <a:xfrm>
          <a:off x="0" y="0"/>
          <a:ext cx="0" cy="0"/>
          <a:chOff x="0" y="0"/>
          <a:chExt cx="0" cy="0"/>
        </a:xfrm>
      </p:grpSpPr>
      <p:sp>
        <p:nvSpPr>
          <p:cNvPr id="293" name="Google Shape;293;p40"/>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40"/>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40"/>
          <p:cNvSpPr txBox="1"/>
          <p:nvPr>
            <p:ph idx="1" type="subTitle"/>
          </p:nvPr>
        </p:nvSpPr>
        <p:spPr>
          <a:xfrm>
            <a:off x="5778050" y="558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HTML APP etc. </a:t>
            </a:r>
            <a:endParaRPr>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99" name="Shape 299"/>
        <p:cNvGrpSpPr/>
        <p:nvPr/>
      </p:nvGrpSpPr>
      <p:grpSpPr>
        <a:xfrm>
          <a:off x="0" y="0"/>
          <a:ext cx="0" cy="0"/>
          <a:chOff x="0" y="0"/>
          <a:chExt cx="0" cy="0"/>
        </a:xfrm>
      </p:grpSpPr>
      <p:sp>
        <p:nvSpPr>
          <p:cNvPr id="300" name="Google Shape;300;p41"/>
          <p:cNvSpPr/>
          <p:nvPr/>
        </p:nvSpPr>
        <p:spPr>
          <a:xfrm>
            <a:off x="1764575" y="3839675"/>
            <a:ext cx="1351200" cy="536400"/>
          </a:xfrm>
          <a:prstGeom prst="rect">
            <a:avLst/>
          </a:prstGeom>
          <a:solidFill>
            <a:schemeClr val="lt1"/>
          </a:solidFill>
          <a:ln cap="flat" cmpd="sng" w="9525">
            <a:solidFill>
              <a:srgbClr val="3535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1"/>
          <p:cNvSpPr txBox="1"/>
          <p:nvPr>
            <p:ph type="title"/>
          </p:nvPr>
        </p:nvSpPr>
        <p:spPr>
          <a:xfrm>
            <a:off x="481875" y="58925"/>
            <a:ext cx="3443400" cy="599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1800" u="sng">
                <a:solidFill>
                  <a:schemeClr val="dk2"/>
                </a:solidFill>
              </a:rPr>
              <a:t>How to deploy ML using Flask</a:t>
            </a:r>
            <a:endParaRPr b="0" sz="1800" u="sng">
              <a:solidFill>
                <a:schemeClr val="dk2"/>
              </a:solidFill>
            </a:endParaRPr>
          </a:p>
        </p:txBody>
      </p:sp>
      <p:pic>
        <p:nvPicPr>
          <p:cNvPr id="302" name="Google Shape;302;p41"/>
          <p:cNvPicPr preferRelativeResize="0"/>
          <p:nvPr/>
        </p:nvPicPr>
        <p:blipFill rotWithShape="1">
          <a:blip r:embed="rId3">
            <a:alphaModFix/>
          </a:blip>
          <a:srcRect b="0" l="0" r="39660" t="0"/>
          <a:stretch/>
        </p:blipFill>
        <p:spPr>
          <a:xfrm>
            <a:off x="4488725" y="0"/>
            <a:ext cx="4655273" cy="5143501"/>
          </a:xfrm>
          <a:prstGeom prst="rect">
            <a:avLst/>
          </a:prstGeom>
          <a:noFill/>
          <a:ln>
            <a:noFill/>
          </a:ln>
        </p:spPr>
      </p:pic>
      <p:grpSp>
        <p:nvGrpSpPr>
          <p:cNvPr id="303" name="Google Shape;303;p41"/>
          <p:cNvGrpSpPr/>
          <p:nvPr/>
        </p:nvGrpSpPr>
        <p:grpSpPr>
          <a:xfrm>
            <a:off x="6781388" y="2464035"/>
            <a:ext cx="2212050" cy="2537076"/>
            <a:chOff x="6803275" y="395363"/>
            <a:chExt cx="2212050" cy="2537076"/>
          </a:xfrm>
        </p:grpSpPr>
        <p:pic>
          <p:nvPicPr>
            <p:cNvPr id="304" name="Google Shape;304;p41"/>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305" name="Google Shape;305;p41"/>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306" name="Google Shape;306;p41"/>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ML Prep starts by ASKING: </a:t>
              </a:r>
              <a:endParaRPr b="1">
                <a:solidFill>
                  <a:schemeClr val="dk1"/>
                </a:solidFill>
                <a:latin typeface="Raleway"/>
                <a:ea typeface="Raleway"/>
                <a:cs typeface="Raleway"/>
                <a:sym typeface="Raleway"/>
              </a:endParaRPr>
            </a:p>
            <a:p>
              <a:pPr indent="0" lvl="0" marL="0" rtl="0" algn="l">
                <a:spcBef>
                  <a:spcPts val="800"/>
                </a:spcBef>
                <a:spcAft>
                  <a:spcPts val="0"/>
                </a:spcAft>
                <a:buNone/>
              </a:pPr>
              <a:r>
                <a:rPr b="1" lang="en">
                  <a:solidFill>
                    <a:schemeClr val="dk1"/>
                  </a:solidFill>
                  <a:latin typeface="Raleway"/>
                  <a:ea typeface="Raleway"/>
                  <a:cs typeface="Raleway"/>
                  <a:sym typeface="Raleway"/>
                </a:rPr>
                <a:t>What are we predicting? </a:t>
              </a:r>
              <a:endParaRPr b="1">
                <a:solidFill>
                  <a:schemeClr val="dk1"/>
                </a:solidFill>
                <a:latin typeface="Raleway"/>
                <a:ea typeface="Raleway"/>
                <a:cs typeface="Raleway"/>
                <a:sym typeface="Raleway"/>
              </a:endParaRPr>
            </a:p>
            <a:p>
              <a:pPr indent="0" lvl="0" marL="0" rtl="0" algn="l">
                <a:spcBef>
                  <a:spcPts val="800"/>
                </a:spcBef>
                <a:spcAft>
                  <a:spcPts val="0"/>
                </a:spcAft>
                <a:buNone/>
              </a:pPr>
              <a:r>
                <a:rPr b="1" lang="en">
                  <a:solidFill>
                    <a:schemeClr val="dk1"/>
                  </a:solidFill>
                  <a:latin typeface="Raleway"/>
                  <a:ea typeface="Raleway"/>
                  <a:cs typeface="Raleway"/>
                  <a:sym typeface="Raleway"/>
                </a:rPr>
                <a:t>What will be our predictor? </a:t>
              </a:r>
              <a:endParaRPr b="1">
                <a:solidFill>
                  <a:schemeClr val="dk1"/>
                </a:solidFill>
                <a:latin typeface="Raleway"/>
                <a:ea typeface="Raleway"/>
                <a:cs typeface="Raleway"/>
                <a:sym typeface="Raleway"/>
              </a:endParaRPr>
            </a:p>
            <a:p>
              <a:pPr indent="0" lvl="0" marL="0" rtl="0" algn="l">
                <a:spcBef>
                  <a:spcPts val="800"/>
                </a:spcBef>
                <a:spcAft>
                  <a:spcPts val="0"/>
                </a:spcAft>
                <a:buNone/>
              </a:pPr>
              <a:r>
                <a:rPr b="1" lang="en">
                  <a:solidFill>
                    <a:schemeClr val="dk1"/>
                  </a:solidFill>
                  <a:latin typeface="Raleway"/>
                  <a:ea typeface="Raleway"/>
                  <a:cs typeface="Raleway"/>
                  <a:sym typeface="Raleway"/>
                </a:rPr>
                <a:t>What are our features? </a:t>
              </a:r>
              <a:endParaRPr b="1">
                <a:solidFill>
                  <a:schemeClr val="dk1"/>
                </a:solidFill>
                <a:latin typeface="Raleway"/>
                <a:ea typeface="Raleway"/>
                <a:cs typeface="Raleway"/>
                <a:sym typeface="Raleway"/>
              </a:endParaRPr>
            </a:p>
            <a:p>
              <a:pPr indent="0" lvl="0" marL="0" rtl="0" algn="l">
                <a:spcBef>
                  <a:spcPts val="800"/>
                </a:spcBef>
                <a:spcAft>
                  <a:spcPts val="0"/>
                </a:spcAft>
                <a:buNone/>
              </a:pPr>
              <a:r>
                <a:t/>
              </a:r>
              <a:endParaRPr b="1">
                <a:solidFill>
                  <a:schemeClr val="dk1"/>
                </a:solidFill>
                <a:latin typeface="Raleway"/>
                <a:ea typeface="Raleway"/>
                <a:cs typeface="Raleway"/>
                <a:sym typeface="Raleway"/>
              </a:endParaRPr>
            </a:p>
            <a:p>
              <a:pPr indent="0" lvl="0" marL="0" rtl="0" algn="l">
                <a:spcBef>
                  <a:spcPts val="800"/>
                </a:spcBef>
                <a:spcAft>
                  <a:spcPts val="0"/>
                </a:spcAft>
                <a:buNone/>
              </a:pPr>
              <a:r>
                <a:t/>
              </a:r>
              <a:endParaRPr b="1">
                <a:solidFill>
                  <a:schemeClr val="dk1"/>
                </a:solidFill>
                <a:latin typeface="Raleway"/>
                <a:ea typeface="Raleway"/>
                <a:cs typeface="Raleway"/>
                <a:sym typeface="Raleway"/>
              </a:endParaRPr>
            </a:p>
            <a:p>
              <a:pPr indent="0" lvl="0" marL="0" rtl="0" algn="l">
                <a:spcBef>
                  <a:spcPts val="800"/>
                </a:spcBef>
                <a:spcAft>
                  <a:spcPts val="800"/>
                </a:spcAft>
                <a:buNone/>
              </a:pPr>
              <a:r>
                <a:t/>
              </a:r>
              <a:endParaRPr b="1">
                <a:solidFill>
                  <a:schemeClr val="dk1"/>
                </a:solidFill>
                <a:latin typeface="Raleway"/>
                <a:ea typeface="Raleway"/>
                <a:cs typeface="Raleway"/>
                <a:sym typeface="Raleway"/>
              </a:endParaRPr>
            </a:p>
          </p:txBody>
        </p:sp>
      </p:grpSp>
      <p:sp>
        <p:nvSpPr>
          <p:cNvPr id="307" name="Google Shape;307;p41"/>
          <p:cNvSpPr txBox="1"/>
          <p:nvPr/>
        </p:nvSpPr>
        <p:spPr>
          <a:xfrm>
            <a:off x="1877225" y="3848950"/>
            <a:ext cx="11676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Lato"/>
                <a:ea typeface="Lato"/>
                <a:cs typeface="Lato"/>
                <a:sym typeface="Lato"/>
              </a:rPr>
              <a:t>Random Tree Model</a:t>
            </a:r>
            <a:endParaRPr sz="1200">
              <a:latin typeface="Lato"/>
              <a:ea typeface="Lato"/>
              <a:cs typeface="Lato"/>
              <a:sym typeface="Lato"/>
            </a:endParaRPr>
          </a:p>
        </p:txBody>
      </p:sp>
      <p:grpSp>
        <p:nvGrpSpPr>
          <p:cNvPr id="308" name="Google Shape;308;p41"/>
          <p:cNvGrpSpPr/>
          <p:nvPr/>
        </p:nvGrpSpPr>
        <p:grpSpPr>
          <a:xfrm>
            <a:off x="1764575" y="2606150"/>
            <a:ext cx="1401450" cy="536400"/>
            <a:chOff x="2181100" y="2256700"/>
            <a:chExt cx="1401450" cy="536400"/>
          </a:xfrm>
        </p:grpSpPr>
        <p:sp>
          <p:nvSpPr>
            <p:cNvPr id="309" name="Google Shape;309;p41"/>
            <p:cNvSpPr/>
            <p:nvPr/>
          </p:nvSpPr>
          <p:spPr>
            <a:xfrm>
              <a:off x="2181100" y="2256700"/>
              <a:ext cx="1351200" cy="536400"/>
            </a:xfrm>
            <a:prstGeom prst="rect">
              <a:avLst/>
            </a:prstGeom>
            <a:solidFill>
              <a:schemeClr val="lt1"/>
            </a:solidFill>
            <a:ln cap="flat" cmpd="sng" w="9525">
              <a:solidFill>
                <a:srgbClr val="3535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1"/>
            <p:cNvSpPr txBox="1"/>
            <p:nvPr/>
          </p:nvSpPr>
          <p:spPr>
            <a:xfrm>
              <a:off x="2328250" y="2324800"/>
              <a:ext cx="125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Flask Server</a:t>
              </a:r>
              <a:endParaRPr>
                <a:latin typeface="Lato"/>
                <a:ea typeface="Lato"/>
                <a:cs typeface="Lato"/>
                <a:sym typeface="Lato"/>
              </a:endParaRPr>
            </a:p>
          </p:txBody>
        </p:sp>
      </p:grpSp>
      <p:grpSp>
        <p:nvGrpSpPr>
          <p:cNvPr id="311" name="Google Shape;311;p41"/>
          <p:cNvGrpSpPr/>
          <p:nvPr/>
        </p:nvGrpSpPr>
        <p:grpSpPr>
          <a:xfrm>
            <a:off x="1764575" y="1372625"/>
            <a:ext cx="1351200" cy="536400"/>
            <a:chOff x="2181100" y="1023175"/>
            <a:chExt cx="1351200" cy="536400"/>
          </a:xfrm>
        </p:grpSpPr>
        <p:sp>
          <p:nvSpPr>
            <p:cNvPr id="312" name="Google Shape;312;p41"/>
            <p:cNvSpPr/>
            <p:nvPr/>
          </p:nvSpPr>
          <p:spPr>
            <a:xfrm>
              <a:off x="2181100" y="1023175"/>
              <a:ext cx="1351200" cy="536400"/>
            </a:xfrm>
            <a:prstGeom prst="rect">
              <a:avLst/>
            </a:prstGeom>
            <a:solidFill>
              <a:schemeClr val="lt1"/>
            </a:solidFill>
            <a:ln cap="flat" cmpd="sng" w="9525">
              <a:solidFill>
                <a:srgbClr val="3535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41"/>
            <p:cNvSpPr txBox="1"/>
            <p:nvPr/>
          </p:nvSpPr>
          <p:spPr>
            <a:xfrm>
              <a:off x="2328250" y="1091275"/>
              <a:ext cx="105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Web Page</a:t>
              </a:r>
              <a:endParaRPr>
                <a:latin typeface="Lato"/>
                <a:ea typeface="Lato"/>
                <a:cs typeface="Lato"/>
                <a:sym typeface="Lato"/>
              </a:endParaRPr>
            </a:p>
          </p:txBody>
        </p:sp>
      </p:grpSp>
      <p:sp>
        <p:nvSpPr>
          <p:cNvPr id="314" name="Google Shape;314;p41"/>
          <p:cNvSpPr txBox="1"/>
          <p:nvPr/>
        </p:nvSpPr>
        <p:spPr>
          <a:xfrm>
            <a:off x="1228225" y="502075"/>
            <a:ext cx="1230600" cy="738900"/>
          </a:xfrm>
          <a:prstGeom prst="rect">
            <a:avLst/>
          </a:prstGeom>
          <a:noFill/>
          <a:ln>
            <a:noFill/>
          </a:ln>
        </p:spPr>
        <p:txBody>
          <a:bodyPr anchorCtr="0" anchor="t" bIns="91425" lIns="91425" spcFirstLastPara="1" rIns="91425" wrap="square" tIns="91425">
            <a:spAutoFit/>
          </a:bodyPr>
          <a:lstStyle/>
          <a:p>
            <a:pPr indent="-104775" lvl="0" marL="228600" rtl="0" algn="l">
              <a:spcBef>
                <a:spcPts val="0"/>
              </a:spcBef>
              <a:spcAft>
                <a:spcPts val="0"/>
              </a:spcAft>
              <a:buSzPts val="1200"/>
              <a:buFont typeface="Lato"/>
              <a:buAutoNum type="arabicPeriod"/>
            </a:pPr>
            <a:r>
              <a:rPr lang="en" sz="1200">
                <a:latin typeface="Lato"/>
                <a:ea typeface="Lato"/>
                <a:cs typeface="Lato"/>
                <a:sym typeface="Lato"/>
              </a:rPr>
              <a:t>  TEXT USER INPUT</a:t>
            </a:r>
            <a:endParaRPr sz="1200">
              <a:latin typeface="Lato"/>
              <a:ea typeface="Lato"/>
              <a:cs typeface="Lato"/>
              <a:sym typeface="Lato"/>
            </a:endParaRPr>
          </a:p>
        </p:txBody>
      </p:sp>
      <p:sp>
        <p:nvSpPr>
          <p:cNvPr id="315" name="Google Shape;315;p41"/>
          <p:cNvSpPr/>
          <p:nvPr/>
        </p:nvSpPr>
        <p:spPr>
          <a:xfrm>
            <a:off x="2099475" y="738625"/>
            <a:ext cx="208200" cy="599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41"/>
          <p:cNvSpPr/>
          <p:nvPr/>
        </p:nvSpPr>
        <p:spPr>
          <a:xfrm>
            <a:off x="2099475" y="1991788"/>
            <a:ext cx="208200" cy="599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41"/>
          <p:cNvSpPr txBox="1"/>
          <p:nvPr/>
        </p:nvSpPr>
        <p:spPr>
          <a:xfrm>
            <a:off x="498425" y="1839400"/>
            <a:ext cx="12948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latin typeface="Lato"/>
                <a:ea typeface="Lato"/>
                <a:cs typeface="Lato"/>
                <a:sym typeface="Lato"/>
              </a:rPr>
              <a:t>2</a:t>
            </a:r>
            <a:r>
              <a:rPr lang="en" sz="1200">
                <a:latin typeface="Lato"/>
                <a:ea typeface="Lato"/>
                <a:cs typeface="Lato"/>
                <a:sym typeface="Lato"/>
              </a:rPr>
              <a:t>.   Send query to Flask</a:t>
            </a:r>
            <a:endParaRPr sz="1200">
              <a:latin typeface="Lato"/>
              <a:ea typeface="Lato"/>
              <a:cs typeface="Lato"/>
              <a:sym typeface="Lato"/>
            </a:endParaRPr>
          </a:p>
        </p:txBody>
      </p:sp>
      <p:sp>
        <p:nvSpPr>
          <p:cNvPr id="318" name="Google Shape;318;p41"/>
          <p:cNvSpPr/>
          <p:nvPr/>
        </p:nvSpPr>
        <p:spPr>
          <a:xfrm>
            <a:off x="2099475" y="3233400"/>
            <a:ext cx="208200" cy="5997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41"/>
          <p:cNvSpPr txBox="1"/>
          <p:nvPr/>
        </p:nvSpPr>
        <p:spPr>
          <a:xfrm>
            <a:off x="618525" y="3066350"/>
            <a:ext cx="1096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Lato"/>
                <a:ea typeface="Lato"/>
                <a:cs typeface="Lato"/>
                <a:sym typeface="Lato"/>
              </a:rPr>
              <a:t>3</a:t>
            </a:r>
            <a:r>
              <a:rPr lang="en" sz="1000">
                <a:latin typeface="Lato"/>
                <a:ea typeface="Lato"/>
                <a:cs typeface="Lato"/>
                <a:sym typeface="Lato"/>
              </a:rPr>
              <a:t>.  Send request to predict based on TEXT INPUT</a:t>
            </a:r>
            <a:endParaRPr sz="1000">
              <a:latin typeface="Lato"/>
              <a:ea typeface="Lato"/>
              <a:cs typeface="Lato"/>
              <a:sym typeface="Lato"/>
            </a:endParaRPr>
          </a:p>
        </p:txBody>
      </p:sp>
      <p:sp>
        <p:nvSpPr>
          <p:cNvPr id="320" name="Google Shape;320;p41"/>
          <p:cNvSpPr/>
          <p:nvPr/>
        </p:nvSpPr>
        <p:spPr>
          <a:xfrm>
            <a:off x="2534950" y="3199950"/>
            <a:ext cx="208200" cy="5997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41"/>
          <p:cNvSpPr/>
          <p:nvPr/>
        </p:nvSpPr>
        <p:spPr>
          <a:xfrm>
            <a:off x="2385350" y="1923688"/>
            <a:ext cx="208200" cy="5997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41"/>
          <p:cNvSpPr txBox="1"/>
          <p:nvPr/>
        </p:nvSpPr>
        <p:spPr>
          <a:xfrm>
            <a:off x="2857900" y="3194125"/>
            <a:ext cx="1067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a:ea typeface="Lato"/>
                <a:cs typeface="Lato"/>
                <a:sym typeface="Lato"/>
              </a:rPr>
              <a:t>4</a:t>
            </a:r>
            <a:r>
              <a:rPr lang="en" sz="1100">
                <a:latin typeface="Lato"/>
                <a:ea typeface="Lato"/>
                <a:cs typeface="Lato"/>
                <a:sym typeface="Lato"/>
              </a:rPr>
              <a:t>.  Get Predictions</a:t>
            </a:r>
            <a:endParaRPr sz="1100">
              <a:latin typeface="Lato"/>
              <a:ea typeface="Lato"/>
              <a:cs typeface="Lato"/>
              <a:sym typeface="Lato"/>
            </a:endParaRPr>
          </a:p>
        </p:txBody>
      </p:sp>
      <p:grpSp>
        <p:nvGrpSpPr>
          <p:cNvPr id="323" name="Google Shape;323;p41"/>
          <p:cNvGrpSpPr/>
          <p:nvPr/>
        </p:nvGrpSpPr>
        <p:grpSpPr>
          <a:xfrm>
            <a:off x="1764575" y="4376063"/>
            <a:ext cx="1351200" cy="400200"/>
            <a:chOff x="2181100" y="4203700"/>
            <a:chExt cx="1351200" cy="400200"/>
          </a:xfrm>
        </p:grpSpPr>
        <p:sp>
          <p:nvSpPr>
            <p:cNvPr id="324" name="Google Shape;324;p41"/>
            <p:cNvSpPr/>
            <p:nvPr/>
          </p:nvSpPr>
          <p:spPr>
            <a:xfrm>
              <a:off x="2181100" y="4298050"/>
              <a:ext cx="1270800" cy="211500"/>
            </a:xfrm>
            <a:prstGeom prst="rect">
              <a:avLst/>
            </a:prstGeom>
            <a:solidFill>
              <a:schemeClr val="dk2"/>
            </a:solidFill>
            <a:ln cap="flat" cmpd="sng" w="9525">
              <a:solidFill>
                <a:srgbClr val="35353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5" name="Google Shape;325;p41"/>
            <p:cNvSpPr txBox="1"/>
            <p:nvPr/>
          </p:nvSpPr>
          <p:spPr>
            <a:xfrm>
              <a:off x="2181100" y="4203700"/>
              <a:ext cx="1351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Lato"/>
                  <a:ea typeface="Lato"/>
                  <a:cs typeface="Lato"/>
                  <a:sym typeface="Lato"/>
                </a:rPr>
                <a:t>ML pipeline</a:t>
              </a:r>
              <a:endParaRPr>
                <a:solidFill>
                  <a:schemeClr val="lt1"/>
                </a:solidFill>
                <a:latin typeface="Lato"/>
                <a:ea typeface="Lato"/>
                <a:cs typeface="Lato"/>
                <a:sym typeface="Lato"/>
              </a:endParaRPr>
            </a:p>
          </p:txBody>
        </p:sp>
      </p:grpSp>
      <p:sp>
        <p:nvSpPr>
          <p:cNvPr id="326" name="Google Shape;326;p41"/>
          <p:cNvSpPr txBox="1"/>
          <p:nvPr/>
        </p:nvSpPr>
        <p:spPr>
          <a:xfrm>
            <a:off x="3062475" y="1784500"/>
            <a:ext cx="1230600" cy="69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Lato"/>
                <a:ea typeface="Lato"/>
                <a:cs typeface="Lato"/>
                <a:sym typeface="Lato"/>
              </a:rPr>
              <a:t>4.   Send the predicted </a:t>
            </a:r>
            <a:r>
              <a:rPr lang="en" sz="1100">
                <a:latin typeface="Lato"/>
                <a:ea typeface="Lato"/>
                <a:cs typeface="Lato"/>
                <a:sym typeface="Lato"/>
              </a:rPr>
              <a:t>label</a:t>
            </a:r>
            <a:r>
              <a:rPr lang="en" sz="1100">
                <a:latin typeface="Lato"/>
                <a:ea typeface="Lato"/>
                <a:cs typeface="Lato"/>
                <a:sym typeface="Lato"/>
              </a:rPr>
              <a:t> to the webpage</a:t>
            </a:r>
            <a:endParaRPr sz="1100">
              <a:latin typeface="Lato"/>
              <a:ea typeface="Lato"/>
              <a:cs typeface="Lato"/>
              <a:sym typeface="Lato"/>
            </a:endParaRPr>
          </a:p>
        </p:txBody>
      </p:sp>
      <p:sp>
        <p:nvSpPr>
          <p:cNvPr id="327" name="Google Shape;327;p41"/>
          <p:cNvSpPr txBox="1"/>
          <p:nvPr>
            <p:ph idx="1" type="subTitle"/>
          </p:nvPr>
        </p:nvSpPr>
        <p:spPr>
          <a:xfrm>
            <a:off x="6781400" y="-20350"/>
            <a:ext cx="2300400" cy="36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lt1"/>
                </a:solidFill>
              </a:rPr>
              <a:t>Machine Learning</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5"/>
          <p:cNvSpPr/>
          <p:nvPr/>
        </p:nvSpPr>
        <p:spPr>
          <a:xfrm>
            <a:off x="4495800" y="1476675"/>
            <a:ext cx="2520900" cy="3396300"/>
          </a:xfrm>
          <a:prstGeom prst="rect">
            <a:avLst/>
          </a:prstGeom>
          <a:solidFill>
            <a:schemeClr val="lt1"/>
          </a:solidFill>
          <a:ln cap="flat" cmpd="sng" w="9525">
            <a:solidFill>
              <a:schemeClr val="dk2"/>
            </a:solidFill>
            <a:prstDash val="solid"/>
            <a:round/>
            <a:headEnd len="sm" w="sm" type="none"/>
            <a:tailEnd len="sm" w="sm" type="none"/>
          </a:ln>
          <a:effectLst>
            <a:outerShdw blurRad="57150" rotWithShape="0" algn="bl" dir="5400000" dist="19050">
              <a:srgbClr val="FFFFFF">
                <a:alpha val="50000"/>
              </a:srgbClr>
            </a:outerShdw>
          </a:effectLst>
        </p:spPr>
        <p:txBody>
          <a:bodyPr anchorCtr="0" anchor="ctr" bIns="91425" lIns="114300" spcFirstLastPara="1" rIns="91425" wrap="square" tIns="91425">
            <a:noAutofit/>
          </a:bodyPr>
          <a:lstStyle/>
          <a:p>
            <a:pPr indent="0" lvl="0" marL="0" rtl="0" algn="l">
              <a:spcBef>
                <a:spcPts val="0"/>
              </a:spcBef>
              <a:spcAft>
                <a:spcPts val="0"/>
              </a:spcAft>
              <a:buNone/>
            </a:pPr>
            <a:r>
              <a:t/>
            </a:r>
            <a:endParaRPr b="1" sz="1000">
              <a:solidFill>
                <a:schemeClr val="dk2"/>
              </a:solidFill>
              <a:latin typeface="Raleway"/>
              <a:ea typeface="Raleway"/>
              <a:cs typeface="Raleway"/>
              <a:sym typeface="Raleway"/>
            </a:endParaRPr>
          </a:p>
          <a:p>
            <a:pPr indent="-171450" lvl="0" marL="228600" rtl="0" algn="l">
              <a:spcBef>
                <a:spcPts val="0"/>
              </a:spcBef>
              <a:spcAft>
                <a:spcPts val="0"/>
              </a:spcAft>
              <a:buClr>
                <a:schemeClr val="dk2"/>
              </a:buClr>
              <a:buSzPts val="900"/>
              <a:buFont typeface="Raleway"/>
              <a:buChar char="●"/>
            </a:pPr>
            <a:r>
              <a:rPr b="1" lang="en" sz="900" u="sng">
                <a:solidFill>
                  <a:schemeClr val="dk2"/>
                </a:solidFill>
                <a:latin typeface="Raleway"/>
                <a:ea typeface="Raleway"/>
                <a:cs typeface="Raleway"/>
                <a:sym typeface="Raleway"/>
              </a:rPr>
              <a:t>Presentation</a:t>
            </a:r>
            <a:r>
              <a:rPr b="1" lang="en" sz="900">
                <a:solidFill>
                  <a:schemeClr val="dk2"/>
                </a:solidFill>
                <a:latin typeface="Raleway"/>
                <a:ea typeface="Raleway"/>
                <a:cs typeface="Raleway"/>
                <a:sym typeface="Raleway"/>
              </a:rPr>
              <a:t> Upload all code so far to</a:t>
            </a:r>
            <a:r>
              <a:rPr b="1" lang="en" sz="900" u="sng">
                <a:solidFill>
                  <a:schemeClr val="dk2"/>
                </a:solidFill>
                <a:latin typeface="Raleway"/>
                <a:ea typeface="Raleway"/>
                <a:cs typeface="Raleway"/>
                <a:sym typeface="Raleway"/>
              </a:rPr>
              <a:t> Git Hub </a:t>
            </a:r>
            <a:r>
              <a:rPr b="1" lang="en" sz="900">
                <a:solidFill>
                  <a:schemeClr val="dk2"/>
                </a:solidFill>
                <a:latin typeface="Raleway"/>
                <a:ea typeface="Raleway"/>
                <a:cs typeface="Raleway"/>
                <a:sym typeface="Raleway"/>
              </a:rPr>
              <a:t>shared repo </a:t>
            </a:r>
            <a:endParaRPr b="1" sz="900" u="sng">
              <a:solidFill>
                <a:schemeClr val="dk2"/>
              </a:solidFill>
              <a:latin typeface="Raleway"/>
              <a:ea typeface="Raleway"/>
              <a:cs typeface="Raleway"/>
              <a:sym typeface="Raleway"/>
            </a:endParaRPr>
          </a:p>
          <a:p>
            <a:pPr indent="-171450" lvl="0" marL="228600" rtl="0" algn="l">
              <a:spcBef>
                <a:spcPts val="0"/>
              </a:spcBef>
              <a:spcAft>
                <a:spcPts val="0"/>
              </a:spcAft>
              <a:buClr>
                <a:schemeClr val="dk2"/>
              </a:buClr>
              <a:buSzPts val="900"/>
              <a:buFont typeface="Raleway"/>
              <a:buChar char="●"/>
            </a:pPr>
            <a:r>
              <a:rPr b="1" lang="en" sz="900" u="sng">
                <a:solidFill>
                  <a:schemeClr val="dk2"/>
                </a:solidFill>
                <a:latin typeface="Raleway"/>
                <a:ea typeface="Raleway"/>
                <a:cs typeface="Raleway"/>
                <a:sym typeface="Raleway"/>
              </a:rPr>
              <a:t>Machine Learning, draft then final-</a:t>
            </a:r>
            <a:r>
              <a:rPr b="1" lang="en" sz="900">
                <a:solidFill>
                  <a:schemeClr val="dk2"/>
                </a:solidFill>
                <a:latin typeface="Raleway"/>
                <a:ea typeface="Raleway"/>
                <a:cs typeface="Raleway"/>
                <a:sym typeface="Raleway"/>
              </a:rPr>
              <a:t> Design/Prototyping/Finalizing/continuous improvement process, draft, then final</a:t>
            </a:r>
            <a:endParaRPr b="1" sz="900">
              <a:solidFill>
                <a:schemeClr val="dk2"/>
              </a:solidFill>
              <a:latin typeface="Raleway"/>
              <a:ea typeface="Raleway"/>
              <a:cs typeface="Raleway"/>
              <a:sym typeface="Raleway"/>
            </a:endParaRPr>
          </a:p>
          <a:p>
            <a:pPr indent="-114300" lvl="0" marL="228600" rtl="0" algn="l">
              <a:spcBef>
                <a:spcPts val="0"/>
              </a:spcBef>
              <a:spcAft>
                <a:spcPts val="0"/>
              </a:spcAft>
              <a:buNone/>
            </a:pPr>
            <a:r>
              <a:rPr b="1" lang="en" sz="900">
                <a:solidFill>
                  <a:schemeClr val="dk2"/>
                </a:solidFill>
                <a:latin typeface="Raleway"/>
                <a:ea typeface="Raleway"/>
                <a:cs typeface="Raleway"/>
                <a:sym typeface="Raleway"/>
              </a:rPr>
              <a:t>   - </a:t>
            </a:r>
            <a:r>
              <a:rPr b="1" lang="en" sz="900" u="sng">
                <a:solidFill>
                  <a:schemeClr val="dk2"/>
                </a:solidFill>
                <a:latin typeface="Raleway"/>
                <a:ea typeface="Raleway"/>
                <a:cs typeface="Raleway"/>
                <a:sym typeface="Raleway"/>
              </a:rPr>
              <a:t>Takes in the provisional DB</a:t>
            </a:r>
            <a:r>
              <a:rPr b="1" lang="en" sz="900">
                <a:solidFill>
                  <a:schemeClr val="dk2"/>
                </a:solidFill>
                <a:latin typeface="Raleway"/>
                <a:ea typeface="Raleway"/>
                <a:cs typeface="Raleway"/>
                <a:sym typeface="Raleway"/>
              </a:rPr>
              <a:t> &amp; - </a:t>
            </a:r>
            <a:r>
              <a:rPr b="1" lang="en" sz="900" u="sng">
                <a:solidFill>
                  <a:schemeClr val="dk2"/>
                </a:solidFill>
                <a:latin typeface="Raleway"/>
                <a:ea typeface="Raleway"/>
                <a:cs typeface="Raleway"/>
                <a:sym typeface="Raleway"/>
              </a:rPr>
              <a:t>Outputs labels for input data </a:t>
            </a:r>
            <a:endParaRPr b="1" sz="900" u="sng">
              <a:solidFill>
                <a:schemeClr val="dk2"/>
              </a:solidFill>
              <a:latin typeface="Raleway"/>
              <a:ea typeface="Raleway"/>
              <a:cs typeface="Raleway"/>
              <a:sym typeface="Raleway"/>
            </a:endParaRPr>
          </a:p>
          <a:p>
            <a:pPr indent="-114300" lvl="0" marL="228600" rtl="0" algn="l">
              <a:spcBef>
                <a:spcPts val="0"/>
              </a:spcBef>
              <a:spcAft>
                <a:spcPts val="0"/>
              </a:spcAft>
              <a:buNone/>
            </a:pPr>
            <a:r>
              <a:rPr b="1" lang="en" sz="900">
                <a:solidFill>
                  <a:schemeClr val="dk2"/>
                </a:solidFill>
                <a:latin typeface="Raleway"/>
                <a:ea typeface="Raleway"/>
                <a:cs typeface="Raleway"/>
                <a:sym typeface="Raleway"/>
              </a:rPr>
              <a:t>    </a:t>
            </a:r>
            <a:r>
              <a:rPr b="1" lang="en" sz="900" u="sng">
                <a:solidFill>
                  <a:schemeClr val="dk2"/>
                </a:solidFill>
                <a:latin typeface="Raleway"/>
                <a:ea typeface="Raleway"/>
                <a:cs typeface="Raleway"/>
                <a:sym typeface="Raleway"/>
              </a:rPr>
              <a:t>Description of the prelim feature engineering, selection, and decision-making process </a:t>
            </a:r>
            <a:endParaRPr b="1" sz="900" u="sng">
              <a:solidFill>
                <a:schemeClr val="dk2"/>
              </a:solidFill>
              <a:latin typeface="Raleway"/>
              <a:ea typeface="Raleway"/>
              <a:cs typeface="Raleway"/>
              <a:sym typeface="Raleway"/>
            </a:endParaRPr>
          </a:p>
          <a:p>
            <a:pPr indent="-171450" lvl="0" marL="228600" rtl="0" algn="l">
              <a:spcBef>
                <a:spcPts val="0"/>
              </a:spcBef>
              <a:spcAft>
                <a:spcPts val="0"/>
              </a:spcAft>
              <a:buClr>
                <a:schemeClr val="dk2"/>
              </a:buClr>
              <a:buSzPts val="900"/>
              <a:buFont typeface="Raleway"/>
              <a:buChar char="●"/>
            </a:pPr>
            <a:r>
              <a:rPr b="1" lang="en" sz="900" u="sng">
                <a:solidFill>
                  <a:schemeClr val="dk2"/>
                </a:solidFill>
                <a:latin typeface="Raleway"/>
                <a:ea typeface="Raleway"/>
                <a:cs typeface="Raleway"/>
                <a:sym typeface="Raleway"/>
              </a:rPr>
              <a:t>Machine Learning, description of any recent changes/improvements </a:t>
            </a:r>
            <a:endParaRPr b="1" sz="900" u="sng">
              <a:solidFill>
                <a:schemeClr val="dk2"/>
              </a:solidFill>
              <a:latin typeface="Raleway"/>
              <a:ea typeface="Raleway"/>
              <a:cs typeface="Raleway"/>
              <a:sym typeface="Raleway"/>
            </a:endParaRPr>
          </a:p>
          <a:p>
            <a:pPr indent="-171450" lvl="0" marL="228600" rtl="0" algn="l">
              <a:spcBef>
                <a:spcPts val="0"/>
              </a:spcBef>
              <a:spcAft>
                <a:spcPts val="0"/>
              </a:spcAft>
              <a:buClr>
                <a:schemeClr val="dk2"/>
              </a:buClr>
              <a:buSzPts val="900"/>
              <a:buFont typeface="Raleway"/>
              <a:buChar char="●"/>
            </a:pPr>
            <a:r>
              <a:rPr b="1" lang="en" sz="900" u="sng">
                <a:solidFill>
                  <a:schemeClr val="dk2"/>
                </a:solidFill>
                <a:latin typeface="Raleway"/>
                <a:ea typeface="Raleway"/>
                <a:cs typeface="Raleway"/>
                <a:sym typeface="Raleway"/>
              </a:rPr>
              <a:t>Database enhancements and descriptions </a:t>
            </a:r>
            <a:endParaRPr b="1" sz="900" u="sng">
              <a:solidFill>
                <a:schemeClr val="dk2"/>
              </a:solidFill>
              <a:latin typeface="Raleway"/>
              <a:ea typeface="Raleway"/>
              <a:cs typeface="Raleway"/>
              <a:sym typeface="Raleway"/>
            </a:endParaRPr>
          </a:p>
          <a:p>
            <a:pPr indent="-171450" lvl="0" marL="228600" rtl="0" algn="l">
              <a:spcBef>
                <a:spcPts val="0"/>
              </a:spcBef>
              <a:spcAft>
                <a:spcPts val="0"/>
              </a:spcAft>
              <a:buClr>
                <a:schemeClr val="dk2"/>
              </a:buClr>
              <a:buSzPts val="900"/>
              <a:buFont typeface="Raleway"/>
              <a:buChar char="●"/>
            </a:pPr>
            <a:r>
              <a:rPr b="1" lang="en" sz="900" u="sng">
                <a:solidFill>
                  <a:schemeClr val="dk2"/>
                </a:solidFill>
                <a:latin typeface="Raleway"/>
                <a:ea typeface="Raleway"/>
                <a:cs typeface="Raleway"/>
                <a:sym typeface="Raleway"/>
              </a:rPr>
              <a:t>Build an APP using Flask and Mongo DB </a:t>
            </a:r>
            <a:endParaRPr b="1" sz="900" u="sng">
              <a:solidFill>
                <a:schemeClr val="dk2"/>
              </a:solidFill>
              <a:latin typeface="Raleway"/>
              <a:ea typeface="Raleway"/>
              <a:cs typeface="Raleway"/>
              <a:sym typeface="Raleway"/>
            </a:endParaRPr>
          </a:p>
        </p:txBody>
      </p:sp>
      <p:sp>
        <p:nvSpPr>
          <p:cNvPr id="86" name="Google Shape;86;p15"/>
          <p:cNvSpPr txBox="1"/>
          <p:nvPr>
            <p:ph type="ctrTitle"/>
          </p:nvPr>
        </p:nvSpPr>
        <p:spPr>
          <a:xfrm>
            <a:off x="4825450" y="317375"/>
            <a:ext cx="3886800" cy="81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600"/>
              <a:t>The process: </a:t>
            </a:r>
            <a:endParaRPr sz="4600"/>
          </a:p>
        </p:txBody>
      </p:sp>
      <p:sp>
        <p:nvSpPr>
          <p:cNvPr id="87" name="Google Shape;87;p15"/>
          <p:cNvSpPr/>
          <p:nvPr/>
        </p:nvSpPr>
        <p:spPr>
          <a:xfrm>
            <a:off x="121150" y="1680600"/>
            <a:ext cx="1585800" cy="1957800"/>
          </a:xfrm>
          <a:prstGeom prst="rect">
            <a:avLst/>
          </a:prstGeom>
          <a:solidFill>
            <a:schemeClr val="lt1"/>
          </a:solidFill>
          <a:ln cap="flat" cmpd="sng" w="9525">
            <a:solidFill>
              <a:schemeClr val="dk2"/>
            </a:solidFill>
            <a:prstDash val="solid"/>
            <a:round/>
            <a:headEnd len="sm" w="sm" type="none"/>
            <a:tailEnd len="sm" w="sm" type="none"/>
          </a:ln>
          <a:effectLst>
            <a:outerShdw blurRad="57150" rotWithShape="0" algn="bl" dir="5400000" dist="19050">
              <a:srgbClr val="FFFFFF">
                <a:alpha val="50000"/>
              </a:srgbClr>
            </a:outerShdw>
          </a:effectLst>
        </p:spPr>
        <p:txBody>
          <a:bodyPr anchorCtr="0" anchor="ctr" bIns="91425" lIns="91425" spcFirstLastPara="1" rIns="91425" wrap="square" tIns="91425">
            <a:noAutofit/>
          </a:bodyPr>
          <a:lstStyle/>
          <a:p>
            <a:pPr indent="-177800" lvl="0" marL="285750" rtl="0" algn="l">
              <a:spcBef>
                <a:spcPts val="0"/>
              </a:spcBef>
              <a:spcAft>
                <a:spcPts val="0"/>
              </a:spcAft>
              <a:buClr>
                <a:schemeClr val="dk2"/>
              </a:buClr>
              <a:buSzPts val="1000"/>
              <a:buFont typeface="Raleway"/>
              <a:buChar char="●"/>
            </a:pPr>
            <a:r>
              <a:rPr b="1" lang="en" sz="1000">
                <a:solidFill>
                  <a:schemeClr val="dk2"/>
                </a:solidFill>
                <a:latin typeface="Raleway"/>
                <a:ea typeface="Raleway"/>
                <a:cs typeface="Raleway"/>
                <a:sym typeface="Raleway"/>
              </a:rPr>
              <a:t>Topic Selection, Reason</a:t>
            </a:r>
            <a:endParaRPr b="1" sz="1000">
              <a:solidFill>
                <a:schemeClr val="dk2"/>
              </a:solidFill>
              <a:latin typeface="Raleway"/>
              <a:ea typeface="Raleway"/>
              <a:cs typeface="Raleway"/>
              <a:sym typeface="Raleway"/>
            </a:endParaRPr>
          </a:p>
          <a:p>
            <a:pPr indent="-177800" lvl="0" marL="285750" rtl="0" algn="l">
              <a:spcBef>
                <a:spcPts val="0"/>
              </a:spcBef>
              <a:spcAft>
                <a:spcPts val="0"/>
              </a:spcAft>
              <a:buClr>
                <a:schemeClr val="dk2"/>
              </a:buClr>
              <a:buSzPts val="1000"/>
              <a:buFont typeface="Raleway"/>
              <a:buChar char="●"/>
            </a:pPr>
            <a:r>
              <a:rPr b="1" lang="en" sz="1000">
                <a:solidFill>
                  <a:schemeClr val="dk2"/>
                </a:solidFill>
                <a:latin typeface="Raleway"/>
                <a:ea typeface="Raleway"/>
                <a:cs typeface="Raleway"/>
                <a:sym typeface="Raleway"/>
              </a:rPr>
              <a:t>Data Selection &amp; Description</a:t>
            </a:r>
            <a:endParaRPr b="1" sz="1000">
              <a:solidFill>
                <a:schemeClr val="dk2"/>
              </a:solidFill>
              <a:latin typeface="Raleway"/>
              <a:ea typeface="Raleway"/>
              <a:cs typeface="Raleway"/>
              <a:sym typeface="Raleway"/>
            </a:endParaRPr>
          </a:p>
          <a:p>
            <a:pPr indent="-177800" lvl="0" marL="285750" rtl="0" algn="l">
              <a:spcBef>
                <a:spcPts val="0"/>
              </a:spcBef>
              <a:spcAft>
                <a:spcPts val="0"/>
              </a:spcAft>
              <a:buClr>
                <a:schemeClr val="dk2"/>
              </a:buClr>
              <a:buSzPts val="1000"/>
              <a:buFont typeface="Raleway"/>
              <a:buChar char="●"/>
            </a:pPr>
            <a:r>
              <a:rPr b="1" lang="en" sz="1000">
                <a:solidFill>
                  <a:schemeClr val="dk2"/>
                </a:solidFill>
                <a:latin typeface="Raleway"/>
                <a:ea typeface="Raleway"/>
                <a:cs typeface="Raleway"/>
                <a:sym typeface="Raleway"/>
              </a:rPr>
              <a:t>Shared GitHub Repository Set-up, with individually managed branches </a:t>
            </a:r>
            <a:endParaRPr b="1" sz="1000">
              <a:solidFill>
                <a:schemeClr val="dk2"/>
              </a:solidFill>
              <a:latin typeface="Raleway"/>
              <a:ea typeface="Raleway"/>
              <a:cs typeface="Raleway"/>
              <a:sym typeface="Raleway"/>
            </a:endParaRPr>
          </a:p>
        </p:txBody>
      </p:sp>
      <p:pic>
        <p:nvPicPr>
          <p:cNvPr descr="Piece of duct tape sticking a note to the slide" id="88" name="Google Shape;88;p15"/>
          <p:cNvPicPr preferRelativeResize="0"/>
          <p:nvPr/>
        </p:nvPicPr>
        <p:blipFill rotWithShape="1">
          <a:blip r:embed="rId3">
            <a:alphaModFix/>
          </a:blip>
          <a:srcRect b="10011" l="9244" r="2118" t="5926"/>
          <a:stretch/>
        </p:blipFill>
        <p:spPr>
          <a:xfrm rot="325515">
            <a:off x="445983" y="1291258"/>
            <a:ext cx="1179682" cy="526210"/>
          </a:xfrm>
          <a:prstGeom prst="rect">
            <a:avLst/>
          </a:prstGeom>
          <a:noFill/>
          <a:ln>
            <a:noFill/>
          </a:ln>
        </p:spPr>
      </p:pic>
      <p:sp>
        <p:nvSpPr>
          <p:cNvPr id="89" name="Google Shape;89;p15"/>
          <p:cNvSpPr/>
          <p:nvPr/>
        </p:nvSpPr>
        <p:spPr>
          <a:xfrm>
            <a:off x="1808100" y="841950"/>
            <a:ext cx="2611500" cy="41448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iece of duct tape sticking a note to the slide" id="90" name="Google Shape;90;p15"/>
          <p:cNvPicPr preferRelativeResize="0"/>
          <p:nvPr/>
        </p:nvPicPr>
        <p:blipFill rotWithShape="1">
          <a:blip r:embed="rId3">
            <a:alphaModFix/>
          </a:blip>
          <a:srcRect b="10011" l="9244" r="2118" t="5926"/>
          <a:stretch/>
        </p:blipFill>
        <p:spPr>
          <a:xfrm rot="325515">
            <a:off x="2524008" y="589483"/>
            <a:ext cx="1179682" cy="526210"/>
          </a:xfrm>
          <a:prstGeom prst="rect">
            <a:avLst/>
          </a:prstGeom>
          <a:noFill/>
          <a:ln>
            <a:noFill/>
          </a:ln>
        </p:spPr>
      </p:pic>
      <p:sp>
        <p:nvSpPr>
          <p:cNvPr id="91" name="Google Shape;91;p15"/>
          <p:cNvSpPr txBox="1"/>
          <p:nvPr>
            <p:ph type="ctrTitle"/>
          </p:nvPr>
        </p:nvSpPr>
        <p:spPr>
          <a:xfrm>
            <a:off x="1475725" y="841950"/>
            <a:ext cx="2943900" cy="30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171450" lvl="0" marL="457200" rtl="0" algn="l">
              <a:spcBef>
                <a:spcPts val="0"/>
              </a:spcBef>
              <a:spcAft>
                <a:spcPts val="0"/>
              </a:spcAft>
              <a:buClr>
                <a:schemeClr val="dk2"/>
              </a:buClr>
              <a:buSzPts val="900"/>
              <a:buChar char="●"/>
            </a:pPr>
            <a:r>
              <a:rPr lang="en" sz="900" u="sng">
                <a:solidFill>
                  <a:schemeClr val="dk2"/>
                </a:solidFill>
              </a:rPr>
              <a:t>Machine Learning, draft then final-</a:t>
            </a:r>
            <a:r>
              <a:rPr lang="en" sz="900">
                <a:solidFill>
                  <a:schemeClr val="dk2"/>
                </a:solidFill>
              </a:rPr>
              <a:t> Design/Prototyping/Finalizing/continuous improvement process, draft, then final</a:t>
            </a:r>
            <a:endParaRPr sz="900">
              <a:solidFill>
                <a:schemeClr val="dk2"/>
              </a:solidFill>
            </a:endParaRPr>
          </a:p>
          <a:p>
            <a:pPr indent="-114300" lvl="0" marL="457200" rtl="0" algn="l">
              <a:spcBef>
                <a:spcPts val="0"/>
              </a:spcBef>
              <a:spcAft>
                <a:spcPts val="0"/>
              </a:spcAft>
              <a:buNone/>
            </a:pPr>
            <a:r>
              <a:rPr lang="en" sz="900">
                <a:solidFill>
                  <a:schemeClr val="dk2"/>
                </a:solidFill>
              </a:rPr>
              <a:t>   - </a:t>
            </a:r>
            <a:r>
              <a:rPr lang="en" sz="900" u="sng">
                <a:solidFill>
                  <a:schemeClr val="dk2"/>
                </a:solidFill>
              </a:rPr>
              <a:t>Takes in the provisional DB</a:t>
            </a:r>
            <a:r>
              <a:rPr lang="en" sz="900">
                <a:solidFill>
                  <a:schemeClr val="dk2"/>
                </a:solidFill>
              </a:rPr>
              <a:t> &amp; - </a:t>
            </a:r>
            <a:r>
              <a:rPr lang="en" sz="900" u="sng">
                <a:solidFill>
                  <a:schemeClr val="dk2"/>
                </a:solidFill>
              </a:rPr>
              <a:t>Outputs labels for input data </a:t>
            </a:r>
            <a:endParaRPr sz="900" u="sng">
              <a:solidFill>
                <a:schemeClr val="dk2"/>
              </a:solidFill>
            </a:endParaRPr>
          </a:p>
          <a:p>
            <a:pPr indent="-114300" lvl="0" marL="457200" rtl="0" algn="l">
              <a:spcBef>
                <a:spcPts val="0"/>
              </a:spcBef>
              <a:spcAft>
                <a:spcPts val="0"/>
              </a:spcAft>
              <a:buNone/>
            </a:pPr>
            <a:r>
              <a:rPr lang="en" sz="900">
                <a:solidFill>
                  <a:schemeClr val="dk2"/>
                </a:solidFill>
              </a:rPr>
              <a:t>    </a:t>
            </a:r>
            <a:r>
              <a:rPr lang="en" sz="900" u="sng">
                <a:solidFill>
                  <a:schemeClr val="dk2"/>
                </a:solidFill>
              </a:rPr>
              <a:t>Description of the prelim feature engineering, selection, and decision-making process </a:t>
            </a:r>
            <a:endParaRPr sz="900" u="sng">
              <a:solidFill>
                <a:schemeClr val="dk2"/>
              </a:solidFill>
            </a:endParaRPr>
          </a:p>
          <a:p>
            <a:pPr indent="-171450" lvl="0" marL="457200" rtl="0" algn="l">
              <a:spcBef>
                <a:spcPts val="0"/>
              </a:spcBef>
              <a:spcAft>
                <a:spcPts val="0"/>
              </a:spcAft>
              <a:buClr>
                <a:schemeClr val="dk2"/>
              </a:buClr>
              <a:buSzPts val="900"/>
              <a:buChar char="●"/>
            </a:pPr>
            <a:r>
              <a:rPr lang="en" sz="900" u="sng">
                <a:solidFill>
                  <a:schemeClr val="dk2"/>
                </a:solidFill>
              </a:rPr>
              <a:t>Machine Learning, description of how dtaa was split into t &amp; t</a:t>
            </a:r>
            <a:endParaRPr sz="900" u="sng">
              <a:solidFill>
                <a:schemeClr val="dk2"/>
              </a:solidFill>
            </a:endParaRPr>
          </a:p>
          <a:p>
            <a:pPr indent="-171450" lvl="0" marL="457200" rtl="0" algn="l">
              <a:spcBef>
                <a:spcPts val="0"/>
              </a:spcBef>
              <a:spcAft>
                <a:spcPts val="0"/>
              </a:spcAft>
              <a:buClr>
                <a:schemeClr val="dk2"/>
              </a:buClr>
              <a:buSzPts val="900"/>
              <a:buChar char="●"/>
            </a:pPr>
            <a:r>
              <a:rPr lang="en" sz="900" u="sng">
                <a:solidFill>
                  <a:schemeClr val="dk2"/>
                </a:solidFill>
              </a:rPr>
              <a:t>Machine Learning explanation of model choice, including pros and cons </a:t>
            </a:r>
            <a:endParaRPr sz="900" u="sng">
              <a:solidFill>
                <a:schemeClr val="dk2"/>
              </a:solidFill>
            </a:endParaRPr>
          </a:p>
          <a:p>
            <a:pPr indent="-171450" lvl="0" marL="457200" rtl="0" algn="l">
              <a:spcBef>
                <a:spcPts val="0"/>
              </a:spcBef>
              <a:spcAft>
                <a:spcPts val="0"/>
              </a:spcAft>
              <a:buClr>
                <a:schemeClr val="dk2"/>
              </a:buClr>
              <a:buSzPts val="900"/>
              <a:buChar char="●"/>
            </a:pPr>
            <a:r>
              <a:rPr lang="en" sz="900">
                <a:solidFill>
                  <a:schemeClr val="dk2"/>
                </a:solidFill>
              </a:rPr>
              <a:t>Database Development with sample Data testing/</a:t>
            </a:r>
            <a:r>
              <a:rPr lang="en" sz="900" u="sng">
                <a:solidFill>
                  <a:schemeClr val="dk2"/>
                </a:solidFill>
              </a:rPr>
              <a:t>developing the db structure/schema(s)</a:t>
            </a:r>
            <a:r>
              <a:rPr lang="en" sz="900">
                <a:solidFill>
                  <a:schemeClr val="dk2"/>
                </a:solidFill>
              </a:rPr>
              <a:t> practice with prototypes</a:t>
            </a:r>
            <a:endParaRPr sz="900">
              <a:solidFill>
                <a:schemeClr val="dk2"/>
              </a:solidFill>
            </a:endParaRPr>
          </a:p>
          <a:p>
            <a:pPr indent="-171450" lvl="0" marL="457200" rtl="0" algn="l">
              <a:spcBef>
                <a:spcPts val="0"/>
              </a:spcBef>
              <a:spcAft>
                <a:spcPts val="0"/>
              </a:spcAft>
              <a:buClr>
                <a:schemeClr val="dk2"/>
              </a:buClr>
              <a:buSzPts val="900"/>
              <a:buChar char="●"/>
            </a:pPr>
            <a:r>
              <a:rPr lang="en" sz="900">
                <a:solidFill>
                  <a:schemeClr val="dk2"/>
                </a:solidFill>
              </a:rPr>
              <a:t>Database Development-including a least 2 tables joined (in Mongo) </a:t>
            </a:r>
            <a:endParaRPr sz="900">
              <a:solidFill>
                <a:schemeClr val="dk2"/>
              </a:solidFill>
            </a:endParaRPr>
          </a:p>
          <a:p>
            <a:pPr indent="-171450" lvl="0" marL="457200" rtl="0" algn="l">
              <a:spcBef>
                <a:spcPts val="0"/>
              </a:spcBef>
              <a:spcAft>
                <a:spcPts val="0"/>
              </a:spcAft>
              <a:buClr>
                <a:schemeClr val="dk2"/>
              </a:buClr>
              <a:buSzPts val="900"/>
              <a:buChar char="●"/>
            </a:pPr>
            <a:r>
              <a:rPr lang="en" sz="900">
                <a:solidFill>
                  <a:schemeClr val="dk2"/>
                </a:solidFill>
              </a:rPr>
              <a:t>Include at lease 1 connection string (sqlalchemy or pymongo)</a:t>
            </a:r>
            <a:endParaRPr sz="900">
              <a:solidFill>
                <a:schemeClr val="dk2"/>
              </a:solidFill>
            </a:endParaRPr>
          </a:p>
          <a:p>
            <a:pPr indent="-171450" lvl="0" marL="457200" rtl="0" algn="l">
              <a:spcBef>
                <a:spcPts val="0"/>
              </a:spcBef>
              <a:spcAft>
                <a:spcPts val="0"/>
              </a:spcAft>
              <a:buClr>
                <a:schemeClr val="dk2"/>
              </a:buClr>
              <a:buSzPts val="900"/>
              <a:buChar char="●"/>
            </a:pPr>
            <a:r>
              <a:rPr lang="en" sz="900" u="sng">
                <a:solidFill>
                  <a:schemeClr val="dk2"/>
                </a:solidFill>
              </a:rPr>
              <a:t>Repository</a:t>
            </a:r>
            <a:r>
              <a:rPr lang="en" sz="900">
                <a:solidFill>
                  <a:schemeClr val="dk2"/>
                </a:solidFill>
              </a:rPr>
              <a:t> Practice/Teaming- multiple commits for each  </a:t>
            </a:r>
            <a:endParaRPr sz="900">
              <a:solidFill>
                <a:schemeClr val="dk2"/>
              </a:solidFill>
            </a:endParaRPr>
          </a:p>
          <a:p>
            <a:pPr indent="-171450" lvl="0" marL="457200" rtl="0" algn="l">
              <a:spcBef>
                <a:spcPts val="0"/>
              </a:spcBef>
              <a:spcAft>
                <a:spcPts val="0"/>
              </a:spcAft>
              <a:buClr>
                <a:schemeClr val="dk2"/>
              </a:buClr>
              <a:buSzPts val="900"/>
              <a:buChar char="●"/>
            </a:pPr>
            <a:r>
              <a:rPr lang="en" sz="900" u="sng">
                <a:solidFill>
                  <a:schemeClr val="dk2"/>
                </a:solidFill>
              </a:rPr>
              <a:t>Presentation</a:t>
            </a:r>
            <a:r>
              <a:rPr lang="en" sz="900">
                <a:solidFill>
                  <a:schemeClr val="dk2"/>
                </a:solidFill>
              </a:rPr>
              <a:t> Development</a:t>
            </a:r>
            <a:endParaRPr sz="900">
              <a:solidFill>
                <a:schemeClr val="dk2"/>
              </a:solidFill>
            </a:endParaRPr>
          </a:p>
          <a:p>
            <a:pPr indent="0" lvl="0" marL="457200" rtl="0" algn="l">
              <a:spcBef>
                <a:spcPts val="0"/>
              </a:spcBef>
              <a:spcAft>
                <a:spcPts val="0"/>
              </a:spcAft>
              <a:buNone/>
            </a:pPr>
            <a:r>
              <a:rPr lang="en" sz="900">
                <a:solidFill>
                  <a:schemeClr val="dk2"/>
                </a:solidFill>
              </a:rPr>
              <a:t>With descriptions of data </a:t>
            </a:r>
            <a:r>
              <a:rPr lang="en" sz="900" u="sng">
                <a:solidFill>
                  <a:schemeClr val="dk2"/>
                </a:solidFill>
              </a:rPr>
              <a:t>exploration phase</a:t>
            </a:r>
            <a:r>
              <a:rPr lang="en" sz="900">
                <a:solidFill>
                  <a:schemeClr val="dk2"/>
                </a:solidFill>
              </a:rPr>
              <a:t> of the project and the </a:t>
            </a:r>
            <a:r>
              <a:rPr lang="en" sz="900" u="sng">
                <a:solidFill>
                  <a:schemeClr val="dk2"/>
                </a:solidFill>
              </a:rPr>
              <a:t>analysis phase</a:t>
            </a:r>
            <a:r>
              <a:rPr lang="en" sz="900">
                <a:solidFill>
                  <a:schemeClr val="dk2"/>
                </a:solidFill>
              </a:rPr>
              <a:t> of the project </a:t>
            </a:r>
            <a:endParaRPr sz="900">
              <a:solidFill>
                <a:schemeClr val="dk2"/>
              </a:solidFill>
            </a:endParaRPr>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
        <p:nvSpPr>
          <p:cNvPr id="92" name="Google Shape;92;p15"/>
          <p:cNvSpPr/>
          <p:nvPr/>
        </p:nvSpPr>
        <p:spPr>
          <a:xfrm>
            <a:off x="7068500" y="1450175"/>
            <a:ext cx="1883700" cy="1806000"/>
          </a:xfrm>
          <a:prstGeom prst="rect">
            <a:avLst/>
          </a:prstGeom>
          <a:solidFill>
            <a:schemeClr val="lt1"/>
          </a:solidFill>
          <a:ln cap="flat" cmpd="sng" w="9525">
            <a:solidFill>
              <a:schemeClr val="dk2"/>
            </a:solidFill>
            <a:prstDash val="solid"/>
            <a:round/>
            <a:headEnd len="sm" w="sm" type="none"/>
            <a:tailEnd len="sm" w="sm" type="none"/>
          </a:ln>
          <a:effectLst>
            <a:outerShdw blurRad="57150" rotWithShape="0" algn="bl" dir="5400000" dist="19050">
              <a:srgbClr val="FFFFFF">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b="1" sz="1000">
              <a:solidFill>
                <a:schemeClr val="dk2"/>
              </a:solidFill>
              <a:latin typeface="Raleway"/>
              <a:ea typeface="Raleway"/>
              <a:cs typeface="Raleway"/>
              <a:sym typeface="Raleway"/>
            </a:endParaRPr>
          </a:p>
          <a:p>
            <a:pPr indent="-177800" lvl="0" marL="285750" rtl="0" algn="l">
              <a:spcBef>
                <a:spcPts val="0"/>
              </a:spcBef>
              <a:spcAft>
                <a:spcPts val="0"/>
              </a:spcAft>
              <a:buClr>
                <a:schemeClr val="dk2"/>
              </a:buClr>
              <a:buSzPts val="1000"/>
              <a:buFont typeface="Raleway"/>
              <a:buChar char="●"/>
            </a:pPr>
            <a:r>
              <a:rPr b="1" lang="en" sz="1000">
                <a:solidFill>
                  <a:schemeClr val="dk2"/>
                </a:solidFill>
                <a:latin typeface="Raleway"/>
                <a:ea typeface="Raleway"/>
                <a:cs typeface="Raleway"/>
                <a:sym typeface="Raleway"/>
              </a:rPr>
              <a:t>Finalize Presentation</a:t>
            </a:r>
            <a:endParaRPr b="1" sz="1000">
              <a:solidFill>
                <a:schemeClr val="dk2"/>
              </a:solidFill>
              <a:latin typeface="Raleway"/>
              <a:ea typeface="Raleway"/>
              <a:cs typeface="Raleway"/>
              <a:sym typeface="Raleway"/>
            </a:endParaRPr>
          </a:p>
          <a:p>
            <a:pPr indent="-177800" lvl="0" marL="285750" rtl="0" algn="l">
              <a:spcBef>
                <a:spcPts val="0"/>
              </a:spcBef>
              <a:spcAft>
                <a:spcPts val="0"/>
              </a:spcAft>
              <a:buClr>
                <a:schemeClr val="dk2"/>
              </a:buClr>
              <a:buSzPts val="1000"/>
              <a:buFont typeface="Raleway"/>
              <a:buChar char="●"/>
            </a:pPr>
            <a:r>
              <a:rPr b="1" lang="en" sz="1000">
                <a:solidFill>
                  <a:schemeClr val="dk2"/>
                </a:solidFill>
                <a:latin typeface="Raleway"/>
                <a:ea typeface="Raleway"/>
                <a:cs typeface="Raleway"/>
                <a:sym typeface="Raleway"/>
              </a:rPr>
              <a:t>Finalize DB</a:t>
            </a:r>
            <a:endParaRPr b="1" sz="1000">
              <a:solidFill>
                <a:schemeClr val="dk2"/>
              </a:solidFill>
              <a:latin typeface="Raleway"/>
              <a:ea typeface="Raleway"/>
              <a:cs typeface="Raleway"/>
              <a:sym typeface="Raleway"/>
            </a:endParaRPr>
          </a:p>
          <a:p>
            <a:pPr indent="-177800" lvl="0" marL="285750" rtl="0" algn="l">
              <a:spcBef>
                <a:spcPts val="0"/>
              </a:spcBef>
              <a:spcAft>
                <a:spcPts val="0"/>
              </a:spcAft>
              <a:buClr>
                <a:schemeClr val="dk2"/>
              </a:buClr>
              <a:buSzPts val="1000"/>
              <a:buFont typeface="Raleway"/>
              <a:buChar char="●"/>
            </a:pPr>
            <a:r>
              <a:rPr b="1" lang="en" sz="1000">
                <a:solidFill>
                  <a:schemeClr val="dk2"/>
                </a:solidFill>
                <a:latin typeface="Raleway"/>
                <a:ea typeface="Raleway"/>
                <a:cs typeface="Raleway"/>
                <a:sym typeface="Raleway"/>
              </a:rPr>
              <a:t>Finalize ML</a:t>
            </a:r>
            <a:endParaRPr b="1" sz="1000">
              <a:solidFill>
                <a:schemeClr val="dk2"/>
              </a:solidFill>
              <a:latin typeface="Raleway"/>
              <a:ea typeface="Raleway"/>
              <a:cs typeface="Raleway"/>
              <a:sym typeface="Raleway"/>
            </a:endParaRPr>
          </a:p>
          <a:p>
            <a:pPr indent="-177800" lvl="0" marL="285750" rtl="0" algn="l">
              <a:spcBef>
                <a:spcPts val="0"/>
              </a:spcBef>
              <a:spcAft>
                <a:spcPts val="0"/>
              </a:spcAft>
              <a:buClr>
                <a:schemeClr val="dk2"/>
              </a:buClr>
              <a:buSzPts val="1000"/>
              <a:buFont typeface="Raleway"/>
              <a:buChar char="●"/>
            </a:pPr>
            <a:r>
              <a:rPr b="1" lang="en" sz="1000">
                <a:solidFill>
                  <a:schemeClr val="dk2"/>
                </a:solidFill>
                <a:latin typeface="Raleway"/>
                <a:ea typeface="Raleway"/>
                <a:cs typeface="Raleway"/>
                <a:sym typeface="Raleway"/>
              </a:rPr>
              <a:t>Finalize APP work</a:t>
            </a:r>
            <a:endParaRPr b="1" sz="1000">
              <a:solidFill>
                <a:schemeClr val="dk2"/>
              </a:solidFill>
              <a:latin typeface="Raleway"/>
              <a:ea typeface="Raleway"/>
              <a:cs typeface="Raleway"/>
              <a:sym typeface="Raleway"/>
            </a:endParaRPr>
          </a:p>
          <a:p>
            <a:pPr indent="-177800" lvl="0" marL="285750" rtl="0" algn="l">
              <a:spcBef>
                <a:spcPts val="0"/>
              </a:spcBef>
              <a:spcAft>
                <a:spcPts val="0"/>
              </a:spcAft>
              <a:buClr>
                <a:schemeClr val="dk2"/>
              </a:buClr>
              <a:buSzPts val="1000"/>
              <a:buFont typeface="Raleway"/>
              <a:buChar char="●"/>
            </a:pPr>
            <a:r>
              <a:rPr b="1" lang="en" sz="1000">
                <a:solidFill>
                  <a:schemeClr val="dk2"/>
                </a:solidFill>
                <a:latin typeface="Raleway"/>
                <a:ea typeface="Raleway"/>
                <a:cs typeface="Raleway"/>
                <a:sym typeface="Raleway"/>
              </a:rPr>
              <a:t>Self-Assessments</a:t>
            </a:r>
            <a:endParaRPr b="1" sz="1000">
              <a:solidFill>
                <a:schemeClr val="dk2"/>
              </a:solidFill>
              <a:latin typeface="Raleway"/>
              <a:ea typeface="Raleway"/>
              <a:cs typeface="Raleway"/>
              <a:sym typeface="Raleway"/>
            </a:endParaRPr>
          </a:p>
          <a:p>
            <a:pPr indent="-177800" lvl="0" marL="285750" rtl="0" algn="l">
              <a:spcBef>
                <a:spcPts val="0"/>
              </a:spcBef>
              <a:spcAft>
                <a:spcPts val="0"/>
              </a:spcAft>
              <a:buClr>
                <a:schemeClr val="dk2"/>
              </a:buClr>
              <a:buSzPts val="1000"/>
              <a:buFont typeface="Raleway"/>
              <a:buChar char="●"/>
            </a:pPr>
            <a:r>
              <a:rPr b="1" lang="en" sz="1000">
                <a:solidFill>
                  <a:schemeClr val="dk2"/>
                </a:solidFill>
                <a:latin typeface="Raleway"/>
                <a:ea typeface="Raleway"/>
                <a:cs typeface="Raleway"/>
                <a:sym typeface="Raleway"/>
              </a:rPr>
              <a:t>Team-Assessments</a:t>
            </a:r>
            <a:endParaRPr b="1" sz="1000">
              <a:solidFill>
                <a:schemeClr val="dk2"/>
              </a:solidFill>
              <a:latin typeface="Raleway"/>
              <a:ea typeface="Raleway"/>
              <a:cs typeface="Raleway"/>
              <a:sym typeface="Raleway"/>
            </a:endParaRPr>
          </a:p>
          <a:p>
            <a:pPr indent="0" lvl="0" marL="457200" rtl="0" algn="l">
              <a:spcBef>
                <a:spcPts val="0"/>
              </a:spcBef>
              <a:spcAft>
                <a:spcPts val="0"/>
              </a:spcAft>
              <a:buNone/>
            </a:pPr>
            <a:r>
              <a:t/>
            </a:r>
            <a:endParaRPr b="1" sz="1000">
              <a:solidFill>
                <a:schemeClr val="dk2"/>
              </a:solidFill>
              <a:latin typeface="Raleway"/>
              <a:ea typeface="Raleway"/>
              <a:cs typeface="Raleway"/>
              <a:sym typeface="Raleway"/>
            </a:endParaRPr>
          </a:p>
          <a:p>
            <a:pPr indent="0" lvl="0" marL="457200" rtl="0" algn="l">
              <a:spcBef>
                <a:spcPts val="0"/>
              </a:spcBef>
              <a:spcAft>
                <a:spcPts val="0"/>
              </a:spcAft>
              <a:buNone/>
            </a:pPr>
            <a:r>
              <a:t/>
            </a:r>
            <a:endParaRPr b="1" sz="1000">
              <a:solidFill>
                <a:schemeClr val="dk2"/>
              </a:solidFill>
              <a:latin typeface="Raleway"/>
              <a:ea typeface="Raleway"/>
              <a:cs typeface="Raleway"/>
              <a:sym typeface="Raleway"/>
            </a:endParaRPr>
          </a:p>
          <a:p>
            <a:pPr indent="0" lvl="0" marL="0" rtl="0" algn="l">
              <a:spcBef>
                <a:spcPts val="0"/>
              </a:spcBef>
              <a:spcAft>
                <a:spcPts val="0"/>
              </a:spcAft>
              <a:buNone/>
            </a:pPr>
            <a:r>
              <a:t/>
            </a:r>
            <a:endParaRPr b="1" sz="1000">
              <a:solidFill>
                <a:schemeClr val="dk2"/>
              </a:solidFill>
              <a:latin typeface="Raleway"/>
              <a:ea typeface="Raleway"/>
              <a:cs typeface="Raleway"/>
              <a:sym typeface="Raleway"/>
            </a:endParaRPr>
          </a:p>
        </p:txBody>
      </p:sp>
      <p:pic>
        <p:nvPicPr>
          <p:cNvPr descr="Piece of duct tape sticking a note to the slide" id="93" name="Google Shape;93;p15"/>
          <p:cNvPicPr preferRelativeResize="0"/>
          <p:nvPr/>
        </p:nvPicPr>
        <p:blipFill rotWithShape="1">
          <a:blip r:embed="rId3">
            <a:alphaModFix/>
          </a:blip>
          <a:srcRect b="10011" l="9244" r="2118" t="5926"/>
          <a:stretch/>
        </p:blipFill>
        <p:spPr>
          <a:xfrm rot="325515">
            <a:off x="7453383" y="1089445"/>
            <a:ext cx="1179682" cy="526210"/>
          </a:xfrm>
          <a:prstGeom prst="rect">
            <a:avLst/>
          </a:prstGeom>
          <a:noFill/>
          <a:ln>
            <a:noFill/>
          </a:ln>
        </p:spPr>
      </p:pic>
      <p:sp>
        <p:nvSpPr>
          <p:cNvPr id="94" name="Google Shape;94;p15"/>
          <p:cNvSpPr/>
          <p:nvPr/>
        </p:nvSpPr>
        <p:spPr>
          <a:xfrm>
            <a:off x="138200" y="1707525"/>
            <a:ext cx="304799" cy="271301"/>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#1</a:t>
            </a:r>
          </a:p>
        </p:txBody>
      </p:sp>
      <p:sp>
        <p:nvSpPr>
          <p:cNvPr id="95" name="Google Shape;95;p15"/>
          <p:cNvSpPr/>
          <p:nvPr/>
        </p:nvSpPr>
        <p:spPr>
          <a:xfrm>
            <a:off x="2009125" y="882575"/>
            <a:ext cx="304800" cy="271301"/>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#2</a:t>
            </a:r>
          </a:p>
        </p:txBody>
      </p:sp>
      <p:sp>
        <p:nvSpPr>
          <p:cNvPr id="96" name="Google Shape;96;p15"/>
          <p:cNvSpPr/>
          <p:nvPr/>
        </p:nvSpPr>
        <p:spPr>
          <a:xfrm>
            <a:off x="4771150" y="1503600"/>
            <a:ext cx="304799" cy="271300"/>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#3</a:t>
            </a:r>
          </a:p>
        </p:txBody>
      </p:sp>
      <p:sp>
        <p:nvSpPr>
          <p:cNvPr id="97" name="Google Shape;97;p15"/>
          <p:cNvSpPr/>
          <p:nvPr/>
        </p:nvSpPr>
        <p:spPr>
          <a:xfrm>
            <a:off x="7126425" y="1483302"/>
            <a:ext cx="304801" cy="271301"/>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#4</a:t>
            </a:r>
          </a:p>
        </p:txBody>
      </p:sp>
      <p:pic>
        <p:nvPicPr>
          <p:cNvPr descr="Piece of duct tape sticking a note to the slide" id="98" name="Google Shape;98;p15"/>
          <p:cNvPicPr preferRelativeResize="0"/>
          <p:nvPr/>
        </p:nvPicPr>
        <p:blipFill rotWithShape="1">
          <a:blip r:embed="rId3">
            <a:alphaModFix/>
          </a:blip>
          <a:srcRect b="10011" l="9244" r="2118" t="5926"/>
          <a:stretch/>
        </p:blipFill>
        <p:spPr>
          <a:xfrm rot="325515">
            <a:off x="5278058" y="1116783"/>
            <a:ext cx="1179682" cy="52621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31" name="Shape 331"/>
        <p:cNvGrpSpPr/>
        <p:nvPr/>
      </p:nvGrpSpPr>
      <p:grpSpPr>
        <a:xfrm>
          <a:off x="0" y="0"/>
          <a:ext cx="0" cy="0"/>
          <a:chOff x="0" y="0"/>
          <a:chExt cx="0" cy="0"/>
        </a:xfrm>
      </p:grpSpPr>
      <p:sp>
        <p:nvSpPr>
          <p:cNvPr id="332" name="Google Shape;332;p42"/>
          <p:cNvSpPr txBox="1"/>
          <p:nvPr>
            <p:ph type="title"/>
          </p:nvPr>
        </p:nvSpPr>
        <p:spPr>
          <a:xfrm>
            <a:off x="404250" y="807650"/>
            <a:ext cx="8335500" cy="123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200"/>
              <a:t>“Cleaning 3”- snipit put here </a:t>
            </a:r>
            <a:endParaRPr sz="4200"/>
          </a:p>
          <a:p>
            <a:pPr indent="0" lvl="0" marL="0" rtl="0" algn="l">
              <a:spcBef>
                <a:spcPts val="0"/>
              </a:spcBef>
              <a:spcAft>
                <a:spcPts val="0"/>
              </a:spcAft>
              <a:buNone/>
            </a:pPr>
            <a:r>
              <a:t/>
            </a:r>
            <a:endParaRPr sz="4200"/>
          </a:p>
        </p:txBody>
      </p:sp>
      <p:sp>
        <p:nvSpPr>
          <p:cNvPr id="333" name="Google Shape;333;p42"/>
          <p:cNvSpPr txBox="1"/>
          <p:nvPr>
            <p:ph idx="4294967295" type="subTitle"/>
          </p:nvPr>
        </p:nvSpPr>
        <p:spPr>
          <a:xfrm>
            <a:off x="6781400" y="-20350"/>
            <a:ext cx="2300400" cy="36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lt1"/>
                </a:solidFill>
              </a:rPr>
              <a:t>Machine Learning</a:t>
            </a:r>
            <a:endParaRPr>
              <a:solidFill>
                <a:schemeClr val="lt1"/>
              </a:solidFill>
            </a:endParaRPr>
          </a:p>
        </p:txBody>
      </p:sp>
      <p:sp>
        <p:nvSpPr>
          <p:cNvPr id="334" name="Google Shape;334;p42"/>
          <p:cNvSpPr txBox="1"/>
          <p:nvPr/>
        </p:nvSpPr>
        <p:spPr>
          <a:xfrm>
            <a:off x="404250" y="1995250"/>
            <a:ext cx="83355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We want to build a model that will predict the probability of getting a high paying job (3), medium paying job (2), and a lower paying job (1) in Denver, for example.</a:t>
            </a:r>
            <a:endParaRPr/>
          </a:p>
          <a:p>
            <a:pPr indent="0" lvl="0" marL="0" rtl="0" algn="l">
              <a:spcBef>
                <a:spcPts val="0"/>
              </a:spcBef>
              <a:spcAft>
                <a:spcPts val="0"/>
              </a:spcAft>
              <a:buNone/>
            </a:pPr>
            <a:r>
              <a:rPr lang="en"/>
              <a:t>This information can be used by a Data Analyst looking for a Data Jobs because it will guide the Job searcher in their activities.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 well do these positions pay by Company Name, &amp; Company Rating, Location (State), Job title, Industry, Type of Ownership, Salary Estimate (top of range? or something else),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Put it on a map</a:t>
            </a:r>
            <a:endParaRPr/>
          </a:p>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38" name="Shape 338"/>
        <p:cNvGrpSpPr/>
        <p:nvPr/>
      </p:nvGrpSpPr>
      <p:grpSpPr>
        <a:xfrm>
          <a:off x="0" y="0"/>
          <a:ext cx="0" cy="0"/>
          <a:chOff x="0" y="0"/>
          <a:chExt cx="0" cy="0"/>
        </a:xfrm>
      </p:grpSpPr>
      <p:sp>
        <p:nvSpPr>
          <p:cNvPr id="339" name="Google Shape;339;p43"/>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Machine Learning File structure</a:t>
            </a:r>
            <a:endParaRPr sz="3200"/>
          </a:p>
          <a:p>
            <a:pPr indent="0" lvl="0" marL="0" rtl="0" algn="l">
              <a:spcBef>
                <a:spcPts val="0"/>
              </a:spcBef>
              <a:spcAft>
                <a:spcPts val="0"/>
              </a:spcAft>
              <a:buNone/>
            </a:pPr>
            <a:r>
              <a:rPr lang="en" sz="3200"/>
              <a:t>See Taylors code and graphs here </a:t>
            </a:r>
            <a:endParaRPr sz="3200"/>
          </a:p>
          <a:p>
            <a:pPr indent="0" lvl="0" marL="0" rtl="0" algn="l">
              <a:spcBef>
                <a:spcPts val="0"/>
              </a:spcBef>
              <a:spcAft>
                <a:spcPts val="0"/>
              </a:spcAft>
              <a:buNone/>
            </a:pPr>
            <a:r>
              <a:rPr lang="en" sz="2400">
                <a:solidFill>
                  <a:schemeClr val="accent5"/>
                </a:solidFill>
              </a:rPr>
              <a:t>ML MODEL DEPLOYMENT USING FLASK</a:t>
            </a:r>
            <a:endParaRPr sz="2400">
              <a:solidFill>
                <a:schemeClr val="accent5"/>
              </a:solidFill>
            </a:endParaRPr>
          </a:p>
          <a:p>
            <a:pPr indent="0" lvl="0" marL="0" rtl="0" algn="l">
              <a:spcBef>
                <a:spcPts val="0"/>
              </a:spcBef>
              <a:spcAft>
                <a:spcPts val="0"/>
              </a:spcAft>
              <a:buNone/>
            </a:pPr>
            <a:r>
              <a:rPr lang="en" sz="2200">
                <a:solidFill>
                  <a:schemeClr val="accent5"/>
                </a:solidFill>
              </a:rPr>
              <a:t>1.build the model</a:t>
            </a:r>
            <a:endParaRPr sz="2200">
              <a:solidFill>
                <a:schemeClr val="accent5"/>
              </a:solidFill>
            </a:endParaRPr>
          </a:p>
          <a:p>
            <a:pPr indent="0" lvl="0" marL="0" rtl="0" algn="l">
              <a:spcBef>
                <a:spcPts val="0"/>
              </a:spcBef>
              <a:spcAft>
                <a:spcPts val="0"/>
              </a:spcAft>
              <a:buNone/>
            </a:pPr>
            <a:r>
              <a:rPr lang="en" sz="2200">
                <a:solidFill>
                  <a:schemeClr val="accent5"/>
                </a:solidFill>
              </a:rPr>
              <a:t>2.deploy using flask</a:t>
            </a:r>
            <a:endParaRPr sz="2200">
              <a:solidFill>
                <a:schemeClr val="accent5"/>
              </a:solidFill>
            </a:endParaRPr>
          </a:p>
          <a:p>
            <a:pPr indent="0" lvl="0" marL="0" rtl="0" algn="l">
              <a:spcBef>
                <a:spcPts val="0"/>
              </a:spcBef>
              <a:spcAft>
                <a:spcPts val="0"/>
              </a:spcAft>
              <a:buNone/>
            </a:pPr>
            <a:r>
              <a:rPr lang="en" sz="2400">
                <a:solidFill>
                  <a:schemeClr val="accent5"/>
                </a:solidFill>
              </a:rPr>
              <a:t>Files </a:t>
            </a:r>
            <a:r>
              <a:rPr lang="en" sz="2400">
                <a:solidFill>
                  <a:schemeClr val="accent5"/>
                </a:solidFill>
              </a:rPr>
              <a:t>to be created</a:t>
            </a:r>
            <a:endParaRPr sz="2400">
              <a:solidFill>
                <a:schemeClr val="accent5"/>
              </a:solidFill>
            </a:endParaRPr>
          </a:p>
          <a:p>
            <a:pPr indent="0" lvl="0" marL="0" rtl="0" algn="l">
              <a:spcBef>
                <a:spcPts val="0"/>
              </a:spcBef>
              <a:spcAft>
                <a:spcPts val="0"/>
              </a:spcAft>
              <a:buNone/>
            </a:pPr>
            <a:r>
              <a:rPr lang="en" sz="2000">
                <a:solidFill>
                  <a:schemeClr val="accent5"/>
                </a:solidFill>
              </a:rPr>
              <a:t>1.model.py(ML model)</a:t>
            </a:r>
            <a:endParaRPr sz="2000">
              <a:solidFill>
                <a:schemeClr val="accent5"/>
              </a:solidFill>
            </a:endParaRPr>
          </a:p>
          <a:p>
            <a:pPr indent="0" lvl="0" marL="0" rtl="0" algn="l">
              <a:spcBef>
                <a:spcPts val="0"/>
              </a:spcBef>
              <a:spcAft>
                <a:spcPts val="0"/>
              </a:spcAft>
              <a:buNone/>
            </a:pPr>
            <a:r>
              <a:rPr lang="en" sz="2000">
                <a:solidFill>
                  <a:schemeClr val="accent5"/>
                </a:solidFill>
              </a:rPr>
              <a:t>2.model.pkl (pickle file from ML model)</a:t>
            </a:r>
            <a:endParaRPr sz="2000">
              <a:solidFill>
                <a:schemeClr val="accent5"/>
              </a:solidFill>
            </a:endParaRPr>
          </a:p>
          <a:p>
            <a:pPr indent="0" lvl="0" marL="0" rtl="0" algn="l">
              <a:spcBef>
                <a:spcPts val="0"/>
              </a:spcBef>
              <a:spcAft>
                <a:spcPts val="0"/>
              </a:spcAft>
              <a:buNone/>
            </a:pPr>
            <a:r>
              <a:rPr lang="en" sz="2000">
                <a:solidFill>
                  <a:schemeClr val="accent5"/>
                </a:solidFill>
              </a:rPr>
              <a:t>3.app.py</a:t>
            </a:r>
            <a:endParaRPr sz="2000">
              <a:solidFill>
                <a:schemeClr val="accent5"/>
              </a:solidFill>
            </a:endParaRPr>
          </a:p>
          <a:p>
            <a:pPr indent="0" lvl="0" marL="0" rtl="0" algn="l">
              <a:spcBef>
                <a:spcPts val="0"/>
              </a:spcBef>
              <a:spcAft>
                <a:spcPts val="0"/>
              </a:spcAft>
              <a:buNone/>
            </a:pPr>
            <a:r>
              <a:rPr lang="en" sz="2000">
                <a:solidFill>
                  <a:schemeClr val="accent5"/>
                </a:solidFill>
              </a:rPr>
              <a:t>4.index.html</a:t>
            </a:r>
            <a:endParaRPr sz="2000">
              <a:solidFill>
                <a:schemeClr val="accent5"/>
              </a:solidFill>
            </a:endParaRPr>
          </a:p>
          <a:p>
            <a:pPr indent="0" lvl="0" marL="0" rtl="0" algn="l">
              <a:spcBef>
                <a:spcPts val="0"/>
              </a:spcBef>
              <a:spcAft>
                <a:spcPts val="0"/>
              </a:spcAft>
              <a:buNone/>
            </a:pPr>
            <a:r>
              <a:rPr lang="en" sz="2000">
                <a:solidFill>
                  <a:schemeClr val="accent5"/>
                </a:solidFill>
              </a:rPr>
              <a:t>5.data.csv</a:t>
            </a:r>
            <a:endParaRPr sz="2000">
              <a:solidFill>
                <a:schemeClr val="accent5"/>
              </a:solidFill>
            </a:endParaRPr>
          </a:p>
          <a:p>
            <a:pPr indent="0" lvl="0" marL="0" rtl="0" algn="l">
              <a:spcBef>
                <a:spcPts val="0"/>
              </a:spcBef>
              <a:spcAft>
                <a:spcPts val="0"/>
              </a:spcAft>
              <a:buNone/>
            </a:pPr>
            <a:r>
              <a:rPr b="0" i="1" lang="en" sz="1400">
                <a:latin typeface="Arial"/>
                <a:ea typeface="Arial"/>
                <a:cs typeface="Arial"/>
                <a:sym typeface="Arial"/>
              </a:rPr>
              <a:t>Click here for the Code  </a:t>
            </a:r>
            <a:endParaRPr b="0" i="1" sz="1400">
              <a:latin typeface="Arial"/>
              <a:ea typeface="Arial"/>
              <a:cs typeface="Arial"/>
              <a:sym typeface="Arial"/>
            </a:endParaRPr>
          </a:p>
          <a:p>
            <a:pPr indent="0" lvl="0" marL="0" rtl="0" algn="l">
              <a:spcBef>
                <a:spcPts val="0"/>
              </a:spcBef>
              <a:spcAft>
                <a:spcPts val="0"/>
              </a:spcAft>
              <a:buNone/>
            </a:pPr>
            <a:r>
              <a:t/>
            </a:r>
            <a:endParaRPr sz="2400">
              <a:solidFill>
                <a:schemeClr val="accent5"/>
              </a:solidFill>
            </a:endParaRPr>
          </a:p>
        </p:txBody>
      </p:sp>
      <p:grpSp>
        <p:nvGrpSpPr>
          <p:cNvPr id="340" name="Google Shape;340;p43"/>
          <p:cNvGrpSpPr/>
          <p:nvPr/>
        </p:nvGrpSpPr>
        <p:grpSpPr>
          <a:xfrm>
            <a:off x="6781388" y="2464029"/>
            <a:ext cx="2212050" cy="2537076"/>
            <a:chOff x="6803275" y="395363"/>
            <a:chExt cx="2212050" cy="2537076"/>
          </a:xfrm>
        </p:grpSpPr>
        <p:pic>
          <p:nvPicPr>
            <p:cNvPr id="341" name="Google Shape;341;p43"/>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342" name="Google Shape;342;p43"/>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343" name="Google Shape;343;p43"/>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In this example, we’re leading off with something </a:t>
              </a:r>
              <a:r>
                <a:rPr b="1" lang="en" sz="1200">
                  <a:solidFill>
                    <a:schemeClr val="dk2"/>
                  </a:solidFill>
                  <a:latin typeface="Raleway"/>
                  <a:ea typeface="Raleway"/>
                  <a:cs typeface="Raleway"/>
                  <a:sym typeface="Raleway"/>
                </a:rPr>
                <a:t>unexpected.</a:t>
              </a:r>
              <a:r>
                <a:rPr lang="en" sz="1200">
                  <a:solidFill>
                    <a:schemeClr val="dk2"/>
                  </a:solidFill>
                  <a:latin typeface="Raleway"/>
                  <a:ea typeface="Raleway"/>
                  <a:cs typeface="Raleway"/>
                  <a:sym typeface="Raleway"/>
                </a:rPr>
                <a:t> </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While the audience is trying to come up with a number, we’ll surprise them with the next slide.</a:t>
              </a:r>
              <a:endParaRPr b="1" sz="1200">
                <a:solidFill>
                  <a:schemeClr val="dk2"/>
                </a:solidFill>
                <a:latin typeface="Raleway"/>
                <a:ea typeface="Raleway"/>
                <a:cs typeface="Raleway"/>
                <a:sym typeface="Raleway"/>
              </a:endParaRPr>
            </a:p>
          </p:txBody>
        </p:sp>
      </p:grpSp>
      <p:sp>
        <p:nvSpPr>
          <p:cNvPr id="344" name="Google Shape;344;p43"/>
          <p:cNvSpPr txBox="1"/>
          <p:nvPr>
            <p:ph idx="4294967295" type="subTitle"/>
          </p:nvPr>
        </p:nvSpPr>
        <p:spPr>
          <a:xfrm>
            <a:off x="6781400" y="-20350"/>
            <a:ext cx="2300400" cy="36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lt1"/>
                </a:solidFill>
              </a:rPr>
              <a:t>Machine Learning</a:t>
            </a:r>
            <a:endParaRPr>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48" name="Shape 348"/>
        <p:cNvGrpSpPr/>
        <p:nvPr/>
      </p:nvGrpSpPr>
      <p:grpSpPr>
        <a:xfrm>
          <a:off x="0" y="0"/>
          <a:ext cx="0" cy="0"/>
          <a:chOff x="0" y="0"/>
          <a:chExt cx="0" cy="0"/>
        </a:xfrm>
      </p:grpSpPr>
      <p:sp>
        <p:nvSpPr>
          <p:cNvPr id="349" name="Google Shape;349;p44"/>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Machine Learning File structure</a:t>
            </a:r>
            <a:endParaRPr sz="3200"/>
          </a:p>
          <a:p>
            <a:pPr indent="-292100" lvl="0" marL="457200" rtl="0" algn="l">
              <a:lnSpc>
                <a:spcPct val="115000"/>
              </a:lnSpc>
              <a:spcBef>
                <a:spcPts val="1200"/>
              </a:spcBef>
              <a:spcAft>
                <a:spcPts val="0"/>
              </a:spcAft>
              <a:buClr>
                <a:schemeClr val="dk2"/>
              </a:buClr>
              <a:buSzPts val="1000"/>
              <a:buFont typeface="Arial"/>
              <a:buChar char="●"/>
            </a:pPr>
            <a:r>
              <a:rPr b="0" lang="en" sz="1000">
                <a:solidFill>
                  <a:schemeClr val="dk2"/>
                </a:solidFill>
                <a:latin typeface="Arial"/>
                <a:ea typeface="Arial"/>
                <a:cs typeface="Arial"/>
                <a:sym typeface="Arial"/>
              </a:rPr>
              <a:t>Description of preliminary data preprocessing</a:t>
            </a:r>
            <a:endParaRPr b="0" sz="1000">
              <a:solidFill>
                <a:schemeClr val="dk2"/>
              </a:solidFill>
              <a:latin typeface="Arial"/>
              <a:ea typeface="Arial"/>
              <a:cs typeface="Arial"/>
              <a:sym typeface="Arial"/>
            </a:endParaRPr>
          </a:p>
          <a:p>
            <a:pPr indent="-292100" lvl="0" marL="457200" rtl="0" algn="l">
              <a:lnSpc>
                <a:spcPct val="115000"/>
              </a:lnSpc>
              <a:spcBef>
                <a:spcPts val="0"/>
              </a:spcBef>
              <a:spcAft>
                <a:spcPts val="0"/>
              </a:spcAft>
              <a:buClr>
                <a:schemeClr val="dk2"/>
              </a:buClr>
              <a:buSzPts val="1000"/>
              <a:buFont typeface="Arial"/>
              <a:buChar char="●"/>
            </a:pPr>
            <a:r>
              <a:rPr b="0" lang="en" sz="1000">
                <a:solidFill>
                  <a:schemeClr val="dk2"/>
                </a:solidFill>
                <a:latin typeface="Arial"/>
                <a:ea typeface="Arial"/>
                <a:cs typeface="Arial"/>
                <a:sym typeface="Arial"/>
              </a:rPr>
              <a:t>Description of preliminary feature engineering and preliminary feature selection, including the decision-making process</a:t>
            </a:r>
            <a:endParaRPr b="0" sz="1000">
              <a:solidFill>
                <a:schemeClr val="dk2"/>
              </a:solidFill>
              <a:latin typeface="Arial"/>
              <a:ea typeface="Arial"/>
              <a:cs typeface="Arial"/>
              <a:sym typeface="Arial"/>
            </a:endParaRPr>
          </a:p>
          <a:p>
            <a:pPr indent="-292100" lvl="0" marL="457200" rtl="0" algn="l">
              <a:lnSpc>
                <a:spcPct val="115000"/>
              </a:lnSpc>
              <a:spcBef>
                <a:spcPts val="0"/>
              </a:spcBef>
              <a:spcAft>
                <a:spcPts val="0"/>
              </a:spcAft>
              <a:buClr>
                <a:schemeClr val="dk2"/>
              </a:buClr>
              <a:buSzPts val="1000"/>
              <a:buFont typeface="Arial"/>
              <a:buChar char="●"/>
            </a:pPr>
            <a:r>
              <a:rPr b="0" lang="en" sz="1000">
                <a:solidFill>
                  <a:schemeClr val="dk2"/>
                </a:solidFill>
                <a:latin typeface="Arial"/>
                <a:ea typeface="Arial"/>
                <a:cs typeface="Arial"/>
                <a:sym typeface="Arial"/>
              </a:rPr>
              <a:t>Description of how data was split into training and testing sets</a:t>
            </a:r>
            <a:endParaRPr b="0" sz="1000">
              <a:solidFill>
                <a:schemeClr val="dk2"/>
              </a:solidFill>
              <a:latin typeface="Arial"/>
              <a:ea typeface="Arial"/>
              <a:cs typeface="Arial"/>
              <a:sym typeface="Arial"/>
            </a:endParaRPr>
          </a:p>
          <a:p>
            <a:pPr indent="-292100" lvl="0" marL="457200" rtl="0" algn="l">
              <a:lnSpc>
                <a:spcPct val="115000"/>
              </a:lnSpc>
              <a:spcBef>
                <a:spcPts val="0"/>
              </a:spcBef>
              <a:spcAft>
                <a:spcPts val="0"/>
              </a:spcAft>
              <a:buClr>
                <a:schemeClr val="dk2"/>
              </a:buClr>
              <a:buSzPts val="1000"/>
              <a:buFont typeface="Arial"/>
              <a:buChar char="●"/>
            </a:pPr>
            <a:r>
              <a:rPr b="0" lang="en" sz="1000">
                <a:solidFill>
                  <a:schemeClr val="dk2"/>
                </a:solidFill>
                <a:latin typeface="Arial"/>
                <a:ea typeface="Arial"/>
                <a:cs typeface="Arial"/>
                <a:sym typeface="Arial"/>
              </a:rPr>
              <a:t>Explanation of model choice, including limitations and benefits</a:t>
            </a:r>
            <a:endParaRPr b="0" sz="1000">
              <a:solidFill>
                <a:schemeClr val="dk2"/>
              </a:solidFill>
              <a:latin typeface="Arial"/>
              <a:ea typeface="Arial"/>
              <a:cs typeface="Arial"/>
              <a:sym typeface="Arial"/>
            </a:endParaRPr>
          </a:p>
          <a:p>
            <a:pPr indent="-292100" lvl="0" marL="457200" rtl="0" algn="l">
              <a:lnSpc>
                <a:spcPct val="115000"/>
              </a:lnSpc>
              <a:spcBef>
                <a:spcPts val="0"/>
              </a:spcBef>
              <a:spcAft>
                <a:spcPts val="0"/>
              </a:spcAft>
              <a:buClr>
                <a:schemeClr val="dk2"/>
              </a:buClr>
              <a:buSzPts val="1000"/>
              <a:buFont typeface="Arial"/>
              <a:buChar char="●"/>
            </a:pPr>
            <a:r>
              <a:t/>
            </a:r>
            <a:endParaRPr b="0" sz="1100">
              <a:solidFill>
                <a:schemeClr val="dk2"/>
              </a:solidFill>
              <a:latin typeface="Arial"/>
              <a:ea typeface="Arial"/>
              <a:cs typeface="Arial"/>
              <a:sym typeface="Arial"/>
            </a:endParaRPr>
          </a:p>
          <a:p>
            <a:pPr indent="0" lvl="0" marL="0" rtl="0" algn="l">
              <a:spcBef>
                <a:spcPts val="1200"/>
              </a:spcBef>
              <a:spcAft>
                <a:spcPts val="0"/>
              </a:spcAft>
              <a:buNone/>
            </a:pPr>
            <a:r>
              <a:t/>
            </a:r>
            <a:endParaRPr sz="2400">
              <a:solidFill>
                <a:schemeClr val="accent5"/>
              </a:solidFill>
            </a:endParaRPr>
          </a:p>
          <a:p>
            <a:pPr indent="0" lvl="0" marL="0" rtl="0" algn="l">
              <a:spcBef>
                <a:spcPts val="0"/>
              </a:spcBef>
              <a:spcAft>
                <a:spcPts val="0"/>
              </a:spcAft>
              <a:buNone/>
            </a:pPr>
            <a:r>
              <a:t/>
            </a:r>
            <a:endParaRPr sz="2400">
              <a:solidFill>
                <a:schemeClr val="accent5"/>
              </a:solidFill>
            </a:endParaRPr>
          </a:p>
        </p:txBody>
      </p:sp>
      <p:grpSp>
        <p:nvGrpSpPr>
          <p:cNvPr id="350" name="Google Shape;350;p44"/>
          <p:cNvGrpSpPr/>
          <p:nvPr/>
        </p:nvGrpSpPr>
        <p:grpSpPr>
          <a:xfrm>
            <a:off x="6781388" y="2464029"/>
            <a:ext cx="2212050" cy="2537076"/>
            <a:chOff x="6803275" y="395363"/>
            <a:chExt cx="2212050" cy="2537076"/>
          </a:xfrm>
        </p:grpSpPr>
        <p:pic>
          <p:nvPicPr>
            <p:cNvPr id="351" name="Google Shape;351;p44"/>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352" name="Google Shape;352;p44"/>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353" name="Google Shape;353;p44"/>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0"/>
                </a:spcAft>
                <a:buClr>
                  <a:schemeClr val="dk2"/>
                </a:buClr>
                <a:buSzPts val="1100"/>
                <a:buFont typeface="Arial"/>
                <a:buNone/>
              </a:pPr>
              <a:r>
                <a:rPr lang="en" sz="1200">
                  <a:solidFill>
                    <a:schemeClr val="dk2"/>
                  </a:solidFill>
                  <a:latin typeface="Raleway"/>
                  <a:ea typeface="Raleway"/>
                  <a:cs typeface="Raleway"/>
                  <a:sym typeface="Raleway"/>
                </a:rPr>
                <a:t>In this example, we’re leading off with something </a:t>
              </a:r>
              <a:r>
                <a:rPr b="1" lang="en" sz="1200">
                  <a:solidFill>
                    <a:schemeClr val="dk2"/>
                  </a:solidFill>
                  <a:latin typeface="Raleway"/>
                  <a:ea typeface="Raleway"/>
                  <a:cs typeface="Raleway"/>
                  <a:sym typeface="Raleway"/>
                </a:rPr>
                <a:t>unexpected.</a:t>
              </a:r>
              <a:r>
                <a:rPr lang="en" sz="1200">
                  <a:solidFill>
                    <a:schemeClr val="dk2"/>
                  </a:solidFill>
                  <a:latin typeface="Raleway"/>
                  <a:ea typeface="Raleway"/>
                  <a:cs typeface="Raleway"/>
                  <a:sym typeface="Raleway"/>
                </a:rPr>
                <a:t> </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While the audience is trying to come up with a number, we’ll surprise them with the next slide.</a:t>
              </a:r>
              <a:endParaRPr b="1" sz="1200">
                <a:solidFill>
                  <a:schemeClr val="dk2"/>
                </a:solidFill>
                <a:latin typeface="Raleway"/>
                <a:ea typeface="Raleway"/>
                <a:cs typeface="Raleway"/>
                <a:sym typeface="Raleway"/>
              </a:endParaRPr>
            </a:p>
          </p:txBody>
        </p:sp>
      </p:grpSp>
      <p:sp>
        <p:nvSpPr>
          <p:cNvPr id="354" name="Google Shape;354;p44"/>
          <p:cNvSpPr txBox="1"/>
          <p:nvPr>
            <p:ph idx="4294967295" type="subTitle"/>
          </p:nvPr>
        </p:nvSpPr>
        <p:spPr>
          <a:xfrm>
            <a:off x="6781400" y="-20350"/>
            <a:ext cx="2300400" cy="36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lt1"/>
                </a:solidFill>
              </a:rPr>
              <a:t>Machine Learning</a:t>
            </a:r>
            <a:endParaRPr>
              <a:solidFill>
                <a:schemeClr val="lt1"/>
              </a:solidFill>
            </a:endParaRPr>
          </a:p>
        </p:txBody>
      </p:sp>
      <p:sp>
        <p:nvSpPr>
          <p:cNvPr id="355" name="Google Shape;355;p44"/>
          <p:cNvSpPr txBox="1"/>
          <p:nvPr>
            <p:ph idx="4294967295" type="subTitle"/>
          </p:nvPr>
        </p:nvSpPr>
        <p:spPr>
          <a:xfrm>
            <a:off x="471375" y="4464775"/>
            <a:ext cx="3598800" cy="36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i="1" lang="en">
                <a:solidFill>
                  <a:schemeClr val="lt1"/>
                </a:solidFill>
              </a:rPr>
              <a:t>Or here </a:t>
            </a:r>
            <a:r>
              <a:rPr i="1" lang="en">
                <a:solidFill>
                  <a:schemeClr val="lt1"/>
                </a:solidFill>
              </a:rPr>
              <a:t>Click here for the Code  </a:t>
            </a:r>
            <a:endParaRPr i="1">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59" name="Shape 359"/>
        <p:cNvGrpSpPr/>
        <p:nvPr/>
      </p:nvGrpSpPr>
      <p:grpSpPr>
        <a:xfrm>
          <a:off x="0" y="0"/>
          <a:ext cx="0" cy="0"/>
          <a:chOff x="0" y="0"/>
          <a:chExt cx="0" cy="0"/>
        </a:xfrm>
      </p:grpSpPr>
      <p:sp>
        <p:nvSpPr>
          <p:cNvPr id="360" name="Google Shape;360;p45"/>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5"/>
          <p:cNvSpPr txBox="1"/>
          <p:nvPr>
            <p:ph idx="4294967295" type="subTitle"/>
          </p:nvPr>
        </p:nvSpPr>
        <p:spPr>
          <a:xfrm>
            <a:off x="6781400" y="-20350"/>
            <a:ext cx="2300400" cy="3624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solidFill>
                  <a:schemeClr val="lt1"/>
                </a:solidFill>
              </a:rPr>
              <a:t>Machine Learning</a:t>
            </a:r>
            <a:endParaRPr>
              <a:solidFill>
                <a:schemeClr val="lt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365" name="Shape 365"/>
        <p:cNvGrpSpPr/>
        <p:nvPr/>
      </p:nvGrpSpPr>
      <p:grpSpPr>
        <a:xfrm>
          <a:off x="0" y="0"/>
          <a:ext cx="0" cy="0"/>
          <a:chOff x="0" y="0"/>
          <a:chExt cx="0" cy="0"/>
        </a:xfrm>
      </p:grpSpPr>
      <p:pic>
        <p:nvPicPr>
          <p:cNvPr id="366" name="Google Shape;366;p46"/>
          <p:cNvPicPr preferRelativeResize="0"/>
          <p:nvPr/>
        </p:nvPicPr>
        <p:blipFill>
          <a:blip r:embed="rId3">
            <a:alphaModFix/>
          </a:blip>
          <a:stretch>
            <a:fillRect/>
          </a:stretch>
        </p:blipFill>
        <p:spPr>
          <a:xfrm>
            <a:off x="395775" y="515275"/>
            <a:ext cx="8438075" cy="4508825"/>
          </a:xfrm>
          <a:prstGeom prst="rect">
            <a:avLst/>
          </a:prstGeom>
          <a:noFill/>
          <a:ln>
            <a:noFill/>
          </a:ln>
        </p:spPr>
      </p:pic>
      <p:sp>
        <p:nvSpPr>
          <p:cNvPr id="367" name="Google Shape;367;p46"/>
          <p:cNvSpPr txBox="1"/>
          <p:nvPr>
            <p:ph idx="4294967295" type="title"/>
          </p:nvPr>
        </p:nvSpPr>
        <p:spPr>
          <a:xfrm>
            <a:off x="167175" y="0"/>
            <a:ext cx="8335500" cy="69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lt1"/>
                </a:solidFill>
              </a:rPr>
              <a:t>“Word Cloud - most frequent topics at the most recent ML Conference </a:t>
            </a:r>
            <a:endParaRPr sz="1900">
              <a:solidFill>
                <a:schemeClr val="lt1"/>
              </a:solidFill>
            </a:endParaRPr>
          </a:p>
          <a:p>
            <a:pPr indent="0" lvl="0" marL="0" rtl="0" algn="l">
              <a:spcBef>
                <a:spcPts val="0"/>
              </a:spcBef>
              <a:spcAft>
                <a:spcPts val="0"/>
              </a:spcAft>
              <a:buNone/>
            </a:pPr>
            <a:r>
              <a:t/>
            </a:r>
            <a:endParaRPr sz="42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371" name="Shape 371"/>
        <p:cNvGrpSpPr/>
        <p:nvPr/>
      </p:nvGrpSpPr>
      <p:grpSpPr>
        <a:xfrm>
          <a:off x="0" y="0"/>
          <a:ext cx="0" cy="0"/>
          <a:chOff x="0" y="0"/>
          <a:chExt cx="0" cy="0"/>
        </a:xfrm>
      </p:grpSpPr>
      <p:pic>
        <p:nvPicPr>
          <p:cNvPr id="372" name="Google Shape;372;p47"/>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373" name="Google Shape;373;p47"/>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374" name="Google Shape;374;p47"/>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4. Closing</a:t>
            </a:r>
            <a:endParaRPr b="1" sz="3000">
              <a:solidFill>
                <a:schemeClr val="lt2"/>
              </a:solidFill>
              <a:latin typeface="Raleway"/>
              <a:ea typeface="Raleway"/>
              <a:cs typeface="Raleway"/>
              <a:sym typeface="Raleway"/>
            </a:endParaRPr>
          </a:p>
        </p:txBody>
      </p:sp>
      <p:sp>
        <p:nvSpPr>
          <p:cNvPr id="375" name="Google Shape;375;p47"/>
          <p:cNvSpPr txBox="1"/>
          <p:nvPr>
            <p:ph idx="4294967295" type="body"/>
          </p:nvPr>
        </p:nvSpPr>
        <p:spPr>
          <a:xfrm>
            <a:off x="2855550" y="1377475"/>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aleway"/>
                <a:ea typeface="Raleway"/>
                <a:cs typeface="Raleway"/>
                <a:sym typeface="Raleway"/>
              </a:rPr>
              <a:t>Build confidence around your product or idea by including at least one of the these slides:</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Milestones</a:t>
            </a:r>
            <a:br>
              <a:rPr lang="en" sz="1200">
                <a:latin typeface="Raleway"/>
                <a:ea typeface="Raleway"/>
                <a:cs typeface="Raleway"/>
                <a:sym typeface="Raleway"/>
              </a:rPr>
            </a:br>
            <a:r>
              <a:rPr lang="en" sz="1200">
                <a:latin typeface="Raleway"/>
                <a:ea typeface="Raleway"/>
                <a:cs typeface="Raleway"/>
                <a:sym typeface="Raleway"/>
              </a:rPr>
              <a:t>What has been accomplished and what might be left to tackle?</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Testimonials</a:t>
            </a:r>
            <a:br>
              <a:rPr lang="en" sz="1200">
                <a:latin typeface="Raleway"/>
                <a:ea typeface="Raleway"/>
                <a:cs typeface="Raleway"/>
                <a:sym typeface="Raleway"/>
              </a:rPr>
            </a:br>
            <a:r>
              <a:rPr lang="en" sz="1200">
                <a:latin typeface="Raleway"/>
                <a:ea typeface="Raleway"/>
                <a:cs typeface="Raleway"/>
                <a:sym typeface="Raleway"/>
              </a:rPr>
              <a:t>Who supports your idea (or doesn’t)?</a:t>
            </a:r>
            <a:endParaRPr sz="1200">
              <a:latin typeface="Raleway"/>
              <a:ea typeface="Raleway"/>
              <a:cs typeface="Raleway"/>
              <a:sym typeface="Raleway"/>
            </a:endParaRPr>
          </a:p>
          <a:p>
            <a:pPr indent="-304800" lvl="0" marL="457200" rtl="0" algn="l">
              <a:spcBef>
                <a:spcPts val="1000"/>
              </a:spcBef>
              <a:spcAft>
                <a:spcPts val="1000"/>
              </a:spcAft>
              <a:buClr>
                <a:schemeClr val="dk1"/>
              </a:buClr>
              <a:buSzPts val="1200"/>
              <a:buFont typeface="Raleway"/>
              <a:buChar char="➔"/>
            </a:pPr>
            <a:r>
              <a:rPr b="1" lang="en" sz="1400">
                <a:solidFill>
                  <a:schemeClr val="dk1"/>
                </a:solidFill>
                <a:latin typeface="Raleway"/>
                <a:ea typeface="Raleway"/>
                <a:cs typeface="Raleway"/>
                <a:sym typeface="Raleway"/>
              </a:rPr>
              <a:t>What’s next?</a:t>
            </a:r>
            <a:br>
              <a:rPr lang="en" sz="1200">
                <a:latin typeface="Raleway"/>
                <a:ea typeface="Raleway"/>
                <a:cs typeface="Raleway"/>
                <a:sym typeface="Raleway"/>
              </a:rPr>
            </a:br>
            <a:r>
              <a:rPr lang="en" sz="1200">
                <a:latin typeface="Raleway"/>
                <a:ea typeface="Raleway"/>
                <a:cs typeface="Raleway"/>
                <a:sym typeface="Raleway"/>
              </a:rPr>
              <a:t>How can the audience get involved or find out more?</a:t>
            </a:r>
            <a:endParaRPr sz="1200">
              <a:latin typeface="Raleway"/>
              <a:ea typeface="Raleway"/>
              <a:cs typeface="Raleway"/>
              <a:sym typeface="Raleway"/>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8"/>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8"/>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9"/>
          <p:cNvSpPr txBox="1"/>
          <p:nvPr>
            <p:ph type="ctrTitle"/>
          </p:nvPr>
        </p:nvSpPr>
        <p:spPr>
          <a:xfrm>
            <a:off x="1351525" y="938425"/>
            <a:ext cx="6331500" cy="1542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6400"/>
              <a:t>XTRA stuff if needed below here </a:t>
            </a:r>
            <a:endParaRPr sz="64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390" name="Shape 390"/>
        <p:cNvGrpSpPr/>
        <p:nvPr/>
      </p:nvGrpSpPr>
      <p:grpSpPr>
        <a:xfrm>
          <a:off x="0" y="0"/>
          <a:ext cx="0" cy="0"/>
          <a:chOff x="0" y="0"/>
          <a:chExt cx="0" cy="0"/>
        </a:xfrm>
      </p:grpSpPr>
      <p:sp>
        <p:nvSpPr>
          <p:cNvPr id="391" name="Google Shape;391;p50"/>
          <p:cNvSpPr txBox="1"/>
          <p:nvPr>
            <p:ph idx="1" type="subTitle"/>
          </p:nvPr>
        </p:nvSpPr>
        <p:spPr>
          <a:xfrm>
            <a:off x="6006650" y="55850"/>
            <a:ext cx="27021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Analysis/Visualization </a:t>
            </a:r>
            <a:endParaRPr/>
          </a:p>
        </p:txBody>
      </p:sp>
      <p:sp>
        <p:nvSpPr>
          <p:cNvPr id="392" name="Google Shape;392;p50"/>
          <p:cNvSpPr txBox="1"/>
          <p:nvPr/>
        </p:nvSpPr>
        <p:spPr>
          <a:xfrm>
            <a:off x="470525" y="319025"/>
            <a:ext cx="8466900" cy="4617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t>Might find a home for this ??  </a:t>
            </a:r>
            <a:endParaRPr sz="800"/>
          </a:p>
          <a:p>
            <a:pPr indent="0" lvl="0" marL="0" rtl="0" algn="l">
              <a:spcBef>
                <a:spcPts val="0"/>
              </a:spcBef>
              <a:spcAft>
                <a:spcPts val="0"/>
              </a:spcAft>
              <a:buNone/>
            </a:pPr>
            <a:r>
              <a:rPr lang="en" sz="800"/>
              <a:t>EDA (Data Investigation Data Cleaning &amp; Feature Engineering)</a:t>
            </a:r>
            <a:endParaRPr sz="800"/>
          </a:p>
          <a:p>
            <a:pPr indent="0" lvl="0" marL="0" rtl="0" algn="l">
              <a:spcBef>
                <a:spcPts val="0"/>
              </a:spcBef>
              <a:spcAft>
                <a:spcPts val="0"/>
              </a:spcAft>
              <a:buNone/>
            </a:pPr>
            <a:r>
              <a:rPr lang="en" sz="800"/>
              <a:t>EDA (Exploratory Data Analysis) as in “A first look at the data” is used to understand and summarize the content of the dataset, such as initial look at the columns, data </a:t>
            </a:r>
            <a:endParaRPr sz="800"/>
          </a:p>
          <a:p>
            <a:pPr indent="0" lvl="0" marL="0" rtl="0" algn="l">
              <a:spcBef>
                <a:spcPts val="0"/>
              </a:spcBef>
              <a:spcAft>
                <a:spcPts val="0"/>
              </a:spcAft>
              <a:buNone/>
            </a:pPr>
            <a:r>
              <a:rPr lang="en" sz="800"/>
              <a:t>types, data quality, data statistics and data relationships. Moreover, data often require a significant amount of work to make it suitable for analysis like cleaning, feature </a:t>
            </a:r>
            <a:endParaRPr sz="800"/>
          </a:p>
          <a:p>
            <a:pPr indent="0" lvl="0" marL="0" rtl="0" algn="l">
              <a:spcBef>
                <a:spcPts val="0"/>
              </a:spcBef>
              <a:spcAft>
                <a:spcPts val="0"/>
              </a:spcAft>
              <a:buNone/>
            </a:pPr>
            <a:r>
              <a:rPr lang="en" sz="800"/>
              <a:t>engineering and visualizing. Python packages such as Pandas, NumPy and Matplotlib help work faster and more efficiently when performing EDA.</a:t>
            </a:r>
            <a:endParaRPr sz="800"/>
          </a:p>
          <a:p>
            <a:pPr indent="0" lvl="0" marL="0" rtl="0" algn="l">
              <a:spcBef>
                <a:spcPts val="0"/>
              </a:spcBef>
              <a:spcAft>
                <a:spcPts val="0"/>
              </a:spcAft>
              <a:buNone/>
            </a:pPr>
            <a:r>
              <a:t/>
            </a:r>
            <a:endParaRPr sz="800"/>
          </a:p>
          <a:p>
            <a:pPr indent="0" lvl="0" marL="0" rtl="0" algn="l">
              <a:spcBef>
                <a:spcPts val="0"/>
              </a:spcBef>
              <a:spcAft>
                <a:spcPts val="0"/>
              </a:spcAft>
              <a:buNone/>
            </a:pPr>
            <a:r>
              <a:rPr lang="en" sz="800"/>
              <a:t>Data Processing</a:t>
            </a:r>
            <a:endParaRPr sz="800"/>
          </a:p>
          <a:p>
            <a:pPr indent="0" lvl="0" marL="0" rtl="0" algn="l">
              <a:spcBef>
                <a:spcPts val="0"/>
              </a:spcBef>
              <a:spcAft>
                <a:spcPts val="0"/>
              </a:spcAft>
              <a:buNone/>
            </a:pPr>
            <a:r>
              <a:rPr lang="en" sz="800"/>
              <a:t>In order to perform sufficient data analysis data needs to be manipulated. In this analysis we used Pandas functions such as groupby, query and binning amongst others. Data </a:t>
            </a:r>
            <a:endParaRPr sz="800"/>
          </a:p>
          <a:p>
            <a:pPr indent="0" lvl="0" marL="0" rtl="0" algn="l">
              <a:spcBef>
                <a:spcPts val="0"/>
              </a:spcBef>
              <a:spcAft>
                <a:spcPts val="0"/>
              </a:spcAft>
              <a:buNone/>
            </a:pPr>
            <a:r>
              <a:rPr lang="en" sz="800"/>
              <a:t>processing and data manipulation is essential for any data analysis and with a thoughtful approach we can get useful insights about the given dataset and recommendations beyond </a:t>
            </a:r>
            <a:endParaRPr sz="800"/>
          </a:p>
          <a:p>
            <a:pPr indent="0" lvl="0" marL="0" rtl="0" algn="l">
              <a:spcBef>
                <a:spcPts val="0"/>
              </a:spcBef>
              <a:spcAft>
                <a:spcPts val="0"/>
              </a:spcAft>
              <a:buNone/>
            </a:pPr>
            <a:r>
              <a:rPr lang="en" sz="800"/>
              <a:t>this analysis.</a:t>
            </a:r>
            <a:endParaRPr sz="800"/>
          </a:p>
          <a:p>
            <a:pPr indent="0" lvl="0" marL="0" rtl="0" algn="l">
              <a:spcBef>
                <a:spcPts val="0"/>
              </a:spcBef>
              <a:spcAft>
                <a:spcPts val="0"/>
              </a:spcAft>
              <a:buNone/>
            </a:pPr>
            <a:r>
              <a:rPr lang="en" sz="800"/>
              <a:t>Research Questions</a:t>
            </a:r>
            <a:endParaRPr sz="800"/>
          </a:p>
          <a:p>
            <a:pPr indent="0" lvl="0" marL="0" rtl="0" algn="l">
              <a:spcBef>
                <a:spcPts val="0"/>
              </a:spcBef>
              <a:spcAft>
                <a:spcPts val="0"/>
              </a:spcAft>
              <a:buNone/>
            </a:pPr>
            <a:r>
              <a:rPr lang="en" sz="800"/>
              <a:t>As mentioned above EDA is an important step in data analytics. This critical step can save roughly 15–50% of time on a project because it provides a targeted plan for how to </a:t>
            </a:r>
            <a:endParaRPr sz="800"/>
          </a:p>
          <a:p>
            <a:pPr indent="0" lvl="0" marL="0" rtl="0" algn="l">
              <a:spcBef>
                <a:spcPts val="0"/>
              </a:spcBef>
              <a:spcAft>
                <a:spcPts val="0"/>
              </a:spcAft>
              <a:buNone/>
            </a:pPr>
            <a:r>
              <a:rPr lang="en" sz="800"/>
              <a:t>clean, sort, and create smaller datasets that are easier to work with. It is also extremely important to familiarize with the dataset, what various features mean and what </a:t>
            </a:r>
            <a:endParaRPr sz="800"/>
          </a:p>
          <a:p>
            <a:pPr indent="0" lvl="0" marL="0" rtl="0" algn="l">
              <a:spcBef>
                <a:spcPts val="0"/>
              </a:spcBef>
              <a:spcAft>
                <a:spcPts val="0"/>
              </a:spcAft>
              <a:buNone/>
            </a:pPr>
            <a:r>
              <a:rPr lang="en" sz="800"/>
              <a:t>values represent. Based on that we can conclude what questions can be answered from the data or do we need to collect more data in order to provide comprehensive analysis.</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rPr lang="en" sz="800"/>
              <a:t>ADD A HEAT MAP   ?  maybe?  Find more correlations to look into.</a:t>
            </a:r>
            <a:endParaRPr sz="800"/>
          </a:p>
          <a:p>
            <a:pPr indent="0" lvl="0" marL="0" rtl="0" algn="l">
              <a:spcBef>
                <a:spcPts val="0"/>
              </a:spcBef>
              <a:spcAft>
                <a:spcPts val="0"/>
              </a:spcAft>
              <a:buNone/>
            </a:pPr>
            <a:r>
              <a:rPr lang="en" sz="800"/>
              <a:t>Data Analyst Jobs in America by Geographic Location Analyzing a mix of factors to uncover any correlations.</a:t>
            </a:r>
            <a:endParaRPr sz="800"/>
          </a:p>
          <a:p>
            <a:pPr indent="0" lvl="0" marL="0" rtl="0" algn="l">
              <a:spcBef>
                <a:spcPts val="0"/>
              </a:spcBef>
              <a:spcAft>
                <a:spcPts val="0"/>
              </a:spcAft>
              <a:buNone/>
            </a:pPr>
            <a:r>
              <a:rPr lang="en" sz="800"/>
              <a:t>Using a variety of tools, we will look at how jobs statistics look by state in the future. Our presentation can be found here [link to Google Slides] In the future we will develop the Dashboard(s)</a:t>
            </a:r>
            <a:endParaRPr sz="800"/>
          </a:p>
          <a:p>
            <a:pPr indent="0" lvl="0" marL="0" rtl="0" algn="l">
              <a:spcBef>
                <a:spcPts val="0"/>
              </a:spcBef>
              <a:spcAft>
                <a:spcPts val="0"/>
              </a:spcAft>
              <a:buNone/>
            </a:pPr>
            <a:r>
              <a:t/>
            </a:r>
            <a:endParaRPr sz="800"/>
          </a:p>
          <a:p>
            <a:pPr indent="0" lvl="0" marL="0" rtl="0" algn="l">
              <a:spcBef>
                <a:spcPts val="0"/>
              </a:spcBef>
              <a:spcAft>
                <a:spcPts val="0"/>
              </a:spcAft>
              <a:buNone/>
            </a:pPr>
            <a:r>
              <a:rPr lang="en" sz="800"/>
              <a:t>Interactive Webpage Dashboard (like BB) </a:t>
            </a:r>
            <a:endParaRPr sz="800"/>
          </a:p>
          <a:p>
            <a:pPr indent="0" lvl="0" marL="0" rtl="0" algn="l">
              <a:spcBef>
                <a:spcPts val="0"/>
              </a:spcBef>
              <a:spcAft>
                <a:spcPts val="0"/>
              </a:spcAft>
              <a:buNone/>
            </a:pPr>
            <a:r>
              <a:rPr lang="en" sz="800"/>
              <a:t>- Graphic across top,</a:t>
            </a:r>
            <a:endParaRPr sz="800"/>
          </a:p>
          <a:p>
            <a:pPr indent="0" lvl="0" marL="0" rtl="0" algn="l">
              <a:spcBef>
                <a:spcPts val="0"/>
              </a:spcBef>
              <a:spcAft>
                <a:spcPts val="0"/>
              </a:spcAft>
              <a:buNone/>
            </a:pPr>
            <a:r>
              <a:rPr lang="en" sz="800"/>
              <a:t>   - 1 selection panel - pull down menu with all American States -select by state</a:t>
            </a:r>
            <a:endParaRPr sz="800"/>
          </a:p>
          <a:p>
            <a:pPr indent="0" lvl="0" marL="0" rtl="0" algn="l">
              <a:spcBef>
                <a:spcPts val="0"/>
              </a:spcBef>
              <a:spcAft>
                <a:spcPts val="0"/>
              </a:spcAft>
              <a:buNone/>
            </a:pPr>
            <a:r>
              <a:rPr lang="en" sz="800"/>
              <a:t>   - 1 chart - BAR - Top 10 jobs for that state by Salary (top range)</a:t>
            </a:r>
            <a:endParaRPr sz="800"/>
          </a:p>
          <a:p>
            <a:pPr indent="0" lvl="0" marL="0" rtl="0" algn="l">
              <a:spcBef>
                <a:spcPts val="0"/>
              </a:spcBef>
              <a:spcAft>
                <a:spcPts val="0"/>
              </a:spcAft>
              <a:buNone/>
            </a:pPr>
            <a:r>
              <a:rPr lang="en" sz="800"/>
              <a:t>   - 1 chart - BUBBLE - show the distribution of Jobs by Industry or Sector</a:t>
            </a:r>
            <a:endParaRPr sz="800"/>
          </a:p>
          <a:p>
            <a:pPr indent="0" lvl="0" marL="0" rtl="0" algn="l">
              <a:spcBef>
                <a:spcPts val="0"/>
              </a:spcBef>
              <a:spcAft>
                <a:spcPts val="0"/>
              </a:spcAft>
              <a:buNone/>
            </a:pPr>
            <a:r>
              <a:rPr lang="en" sz="800"/>
              <a:t>   - 1 chart - GAUGE or something different</a:t>
            </a:r>
            <a:endParaRPr sz="800"/>
          </a:p>
          <a:p>
            <a:pPr indent="0" lvl="0" marL="0" rtl="0" algn="l">
              <a:spcBef>
                <a:spcPts val="0"/>
              </a:spcBef>
              <a:spcAft>
                <a:spcPts val="0"/>
              </a:spcAft>
              <a:buNone/>
            </a:pPr>
            <a:r>
              <a:rPr lang="en" sz="800"/>
              <a:t>   - Dashboard 1 -- Tableau Our Tableau analysis can be found here [Tableau Dashboard].</a:t>
            </a:r>
            <a:endParaRPr sz="800"/>
          </a:p>
          <a:p>
            <a:pPr indent="0" lvl="0" marL="0" rtl="0" algn="l">
              <a:spcBef>
                <a:spcPts val="0"/>
              </a:spcBef>
              <a:spcAft>
                <a:spcPts val="0"/>
              </a:spcAft>
              <a:buNone/>
            </a:pPr>
            <a:r>
              <a:t/>
            </a:r>
            <a:endParaRPr sz="800"/>
          </a:p>
          <a:p>
            <a:pPr indent="0" lvl="0" marL="0" rtl="0" algn="l">
              <a:spcBef>
                <a:spcPts val="0"/>
              </a:spcBef>
              <a:spcAft>
                <a:spcPts val="0"/>
              </a:spcAft>
              <a:buNone/>
            </a:pPr>
            <a:r>
              <a:rPr lang="en" sz="800"/>
              <a:t>   - Dashboard 2 -- an interactive webpage using machine learning to calculate....</a:t>
            </a:r>
            <a:endParaRPr sz="800"/>
          </a:p>
          <a:p>
            <a:pPr indent="0" lvl="0" marL="0" rtl="0" algn="l">
              <a:spcBef>
                <a:spcPts val="0"/>
              </a:spcBef>
              <a:spcAft>
                <a:spcPts val="0"/>
              </a:spcAft>
              <a:buNone/>
            </a:pPr>
            <a:r>
              <a:t/>
            </a:r>
            <a:endParaRPr sz="800"/>
          </a:p>
          <a:p>
            <a:pPr indent="0" lvl="0" marL="0" rtl="0" algn="l">
              <a:spcBef>
                <a:spcPts val="0"/>
              </a:spcBef>
              <a:spcAft>
                <a:spcPts val="0"/>
              </a:spcAft>
              <a:buNone/>
            </a:pPr>
            <a:r>
              <a:rPr lang="en" sz="800"/>
              <a:t>Link to the dashboard repository []</a:t>
            </a:r>
            <a:endParaRPr sz="800"/>
          </a:p>
          <a:p>
            <a:pPr indent="0" lvl="0" marL="0" rtl="0" algn="l">
              <a:spcBef>
                <a:spcPts val="0"/>
              </a:spcBef>
              <a:spcAft>
                <a:spcPts val="0"/>
              </a:spcAft>
              <a:buNone/>
            </a:pPr>
            <a:r>
              <a:rPr lang="en" sz="800"/>
              <a:t>Pull down menu by state</a:t>
            </a:r>
            <a:endParaRPr sz="800"/>
          </a:p>
          <a:p>
            <a:pPr indent="0" lvl="0" marL="0" rtl="0" algn="l">
              <a:spcBef>
                <a:spcPts val="0"/>
              </a:spcBef>
              <a:spcAft>
                <a:spcPts val="0"/>
              </a:spcAft>
              <a:buNone/>
            </a:pPr>
            <a:r>
              <a:rPr lang="en" sz="800"/>
              <a:t> * possibly Link to deployed dashboard is herokuapp.com *</a:t>
            </a:r>
            <a:endParaRPr sz="800"/>
          </a:p>
          <a:p>
            <a:pPr indent="0" lvl="0" marL="0" rtl="0" algn="l">
              <a:spcBef>
                <a:spcPts val="0"/>
              </a:spcBef>
              <a:spcAft>
                <a:spcPts val="0"/>
              </a:spcAft>
              <a:buNone/>
            </a:pPr>
            <a:r>
              <a:t/>
            </a:r>
            <a:endParaRPr sz="800"/>
          </a:p>
          <a:p>
            <a:pPr indent="0" lvl="0" marL="0" rtl="0" algn="l">
              <a:spcBef>
                <a:spcPts val="0"/>
              </a:spcBef>
              <a:spcAft>
                <a:spcPts val="0"/>
              </a:spcAft>
              <a:buNone/>
            </a:pPr>
            <a:r>
              <a:t/>
            </a:r>
            <a:endParaRPr sz="800"/>
          </a:p>
        </p:txBody>
      </p:sp>
      <p:sp>
        <p:nvSpPr>
          <p:cNvPr id="393" name="Google Shape;393;p50"/>
          <p:cNvSpPr txBox="1"/>
          <p:nvPr>
            <p:ph idx="1" type="subTitle"/>
          </p:nvPr>
        </p:nvSpPr>
        <p:spPr>
          <a:xfrm rot="-1895471">
            <a:off x="134906" y="1986656"/>
            <a:ext cx="1517596" cy="362433"/>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a:t>May  need this info  </a:t>
            </a:r>
            <a:r>
              <a:rPr i="1" lang="en">
                <a:solidFill>
                  <a:schemeClr val="lt1"/>
                </a:solidFill>
              </a:rPr>
              <a:t> </a:t>
            </a:r>
            <a:endParaRPr i="1">
              <a:solidFill>
                <a:schemeClr val="lt1"/>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51"/>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1"/>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02" name="Shape 102"/>
        <p:cNvGrpSpPr/>
        <p:nvPr/>
      </p:nvGrpSpPr>
      <p:grpSpPr>
        <a:xfrm>
          <a:off x="0" y="0"/>
          <a:ext cx="0" cy="0"/>
          <a:chOff x="0" y="0"/>
          <a:chExt cx="0" cy="0"/>
        </a:xfrm>
      </p:grpSpPr>
      <p:sp>
        <p:nvSpPr>
          <p:cNvPr id="103" name="Google Shape;103;p16"/>
          <p:cNvSpPr txBox="1"/>
          <p:nvPr>
            <p:ph type="ctrTitle"/>
          </p:nvPr>
        </p:nvSpPr>
        <p:spPr>
          <a:xfrm>
            <a:off x="2333250" y="724600"/>
            <a:ext cx="6331500" cy="1294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4600"/>
              <a:t>Initial Data Analysis </a:t>
            </a:r>
            <a:endParaRPr sz="4600"/>
          </a:p>
          <a:p>
            <a:pPr indent="0" lvl="0" marL="0" rtl="0" algn="r">
              <a:spcBef>
                <a:spcPts val="0"/>
              </a:spcBef>
              <a:spcAft>
                <a:spcPts val="0"/>
              </a:spcAft>
              <a:buNone/>
            </a:pPr>
            <a:r>
              <a:rPr lang="en" sz="2800"/>
              <a:t>Basic Measures/</a:t>
            </a:r>
            <a:r>
              <a:rPr lang="en" sz="2800"/>
              <a:t>info </a:t>
            </a:r>
            <a:endParaRPr sz="2800"/>
          </a:p>
        </p:txBody>
      </p:sp>
      <p:sp>
        <p:nvSpPr>
          <p:cNvPr id="104" name="Google Shape;104;p16"/>
          <p:cNvSpPr txBox="1"/>
          <p:nvPr>
            <p:ph idx="1" type="subTitle"/>
          </p:nvPr>
        </p:nvSpPr>
        <p:spPr>
          <a:xfrm>
            <a:off x="6361050" y="455500"/>
            <a:ext cx="23037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 </a:t>
            </a:r>
            <a:endParaRPr/>
          </a:p>
        </p:txBody>
      </p:sp>
      <p:pic>
        <p:nvPicPr>
          <p:cNvPr id="105" name="Google Shape;105;p16"/>
          <p:cNvPicPr preferRelativeResize="0"/>
          <p:nvPr/>
        </p:nvPicPr>
        <p:blipFill>
          <a:blip r:embed="rId3">
            <a:alphaModFix/>
          </a:blip>
          <a:stretch>
            <a:fillRect/>
          </a:stretch>
        </p:blipFill>
        <p:spPr>
          <a:xfrm>
            <a:off x="1102675" y="2019400"/>
            <a:ext cx="4191360" cy="2377100"/>
          </a:xfrm>
          <a:prstGeom prst="rect">
            <a:avLst/>
          </a:prstGeom>
          <a:noFill/>
          <a:ln>
            <a:noFill/>
          </a:ln>
        </p:spPr>
      </p:pic>
      <p:pic>
        <p:nvPicPr>
          <p:cNvPr id="106" name="Google Shape;106;p16"/>
          <p:cNvPicPr preferRelativeResize="0"/>
          <p:nvPr/>
        </p:nvPicPr>
        <p:blipFill>
          <a:blip r:embed="rId4">
            <a:alphaModFix/>
          </a:blip>
          <a:stretch>
            <a:fillRect/>
          </a:stretch>
        </p:blipFill>
        <p:spPr>
          <a:xfrm>
            <a:off x="5201425" y="2347088"/>
            <a:ext cx="3211449" cy="2272718"/>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5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5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15" name="Shape 415"/>
        <p:cNvGrpSpPr/>
        <p:nvPr/>
      </p:nvGrpSpPr>
      <p:grpSpPr>
        <a:xfrm>
          <a:off x="0" y="0"/>
          <a:ext cx="0" cy="0"/>
          <a:chOff x="0" y="0"/>
          <a:chExt cx="0" cy="0"/>
        </a:xfrm>
      </p:grpSpPr>
      <p:pic>
        <p:nvPicPr>
          <p:cNvPr id="416" name="Google Shape;416;p54"/>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417" name="Google Shape;417;p5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418" name="Google Shape;418;p54"/>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2. Examples</a:t>
            </a:r>
            <a:endParaRPr b="1" sz="3000">
              <a:solidFill>
                <a:schemeClr val="lt2"/>
              </a:solidFill>
              <a:latin typeface="Raleway"/>
              <a:ea typeface="Raleway"/>
              <a:cs typeface="Raleway"/>
              <a:sym typeface="Raleway"/>
            </a:endParaRPr>
          </a:p>
        </p:txBody>
      </p:sp>
      <p:sp>
        <p:nvSpPr>
          <p:cNvPr id="419" name="Google Shape;419;p54"/>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By the end of this section, your audience should be able to visualize: </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What</a:t>
            </a:r>
            <a:br>
              <a:rPr lang="en" sz="1200">
                <a:latin typeface="Raleway"/>
                <a:ea typeface="Raleway"/>
                <a:cs typeface="Raleway"/>
                <a:sym typeface="Raleway"/>
              </a:rPr>
            </a:br>
            <a:r>
              <a:rPr lang="en" sz="1200">
                <a:latin typeface="Raleway"/>
                <a:ea typeface="Raleway"/>
                <a:cs typeface="Raleway"/>
                <a:sym typeface="Raleway"/>
              </a:rPr>
              <a:t>What is the pain you cure with your solution?</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Who</a:t>
            </a:r>
            <a:br>
              <a:rPr lang="en" sz="1400">
                <a:latin typeface="Raleway"/>
                <a:ea typeface="Raleway"/>
                <a:cs typeface="Raleway"/>
                <a:sym typeface="Raleway"/>
              </a:rPr>
            </a:br>
            <a:r>
              <a:rPr lang="en" sz="1200">
                <a:latin typeface="Raleway"/>
                <a:ea typeface="Raleway"/>
                <a:cs typeface="Raleway"/>
                <a:sym typeface="Raleway"/>
              </a:rPr>
              <a:t>Show them a specific person who would benefit from your solution.</a:t>
            </a:r>
            <a:endParaRPr sz="1200">
              <a:latin typeface="Raleway"/>
              <a:ea typeface="Raleway"/>
              <a:cs typeface="Raleway"/>
              <a:sym typeface="Raleway"/>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3" name="Shape 423"/>
        <p:cNvGrpSpPr/>
        <p:nvPr/>
      </p:nvGrpSpPr>
      <p:grpSpPr>
        <a:xfrm>
          <a:off x="0" y="0"/>
          <a:ext cx="0" cy="0"/>
          <a:chOff x="0" y="0"/>
          <a:chExt cx="0" cy="0"/>
        </a:xfrm>
      </p:grpSpPr>
      <p:pic>
        <p:nvPicPr>
          <p:cNvPr descr="Screen Shot 2015-11-19 at 11.46.25 PM.png" id="424" name="Google Shape;424;p55"/>
          <p:cNvPicPr preferRelativeResize="0"/>
          <p:nvPr/>
        </p:nvPicPr>
        <p:blipFill rotWithShape="1">
          <a:blip r:embed="rId3">
            <a:alphaModFix/>
          </a:blip>
          <a:srcRect b="0" l="26143" r="26148" t="0"/>
          <a:stretch/>
        </p:blipFill>
        <p:spPr>
          <a:xfrm>
            <a:off x="-1" y="0"/>
            <a:ext cx="4567200" cy="5143499"/>
          </a:xfrm>
          <a:prstGeom prst="rect">
            <a:avLst/>
          </a:prstGeom>
          <a:noFill/>
          <a:ln>
            <a:noFill/>
          </a:ln>
        </p:spPr>
      </p:pic>
      <p:sp>
        <p:nvSpPr>
          <p:cNvPr id="425" name="Google Shape;425;p55"/>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Meet Alberto.</a:t>
            </a:r>
            <a:r>
              <a:rPr lang="en" sz="3000">
                <a:solidFill>
                  <a:schemeClr val="dk1"/>
                </a:solidFill>
              </a:rPr>
              <a:t> </a:t>
            </a:r>
            <a:endParaRPr sz="3000">
              <a:solidFill>
                <a:schemeClr val="dk1"/>
              </a:solidFill>
            </a:endParaRPr>
          </a:p>
          <a:p>
            <a:pPr indent="0" lvl="0" marL="0" rtl="0" algn="l">
              <a:spcBef>
                <a:spcPts val="1600"/>
              </a:spcBef>
              <a:spcAft>
                <a:spcPts val="0"/>
              </a:spcAft>
              <a:buNone/>
            </a:pPr>
            <a:r>
              <a:rPr lang="en" sz="1800">
                <a:solidFill>
                  <a:srgbClr val="000000"/>
                </a:solidFill>
              </a:rPr>
              <a:t>He recently moved from Spain to a small town in Northern Ireland.</a:t>
            </a:r>
            <a:endParaRPr sz="1800">
              <a:solidFill>
                <a:srgbClr val="000000"/>
              </a:solidFill>
            </a:endParaRPr>
          </a:p>
          <a:p>
            <a:pPr indent="0" lvl="0" marL="0" rtl="0" algn="l">
              <a:spcBef>
                <a:spcPts val="1600"/>
              </a:spcBef>
              <a:spcAft>
                <a:spcPts val="1600"/>
              </a:spcAft>
              <a:buClr>
                <a:schemeClr val="dk2"/>
              </a:buClr>
              <a:buSzPts val="1100"/>
              <a:buFont typeface="Arial"/>
              <a:buNone/>
            </a:pPr>
            <a:r>
              <a:rPr lang="en" sz="1800"/>
              <a:t>He loved soccer, but feared he had no way to talk to a coach or teammates. </a:t>
            </a:r>
            <a:endParaRPr sz="1800">
              <a:solidFill>
                <a:srgbClr val="000000"/>
              </a:solidFill>
            </a:endParaRPr>
          </a:p>
        </p:txBody>
      </p:sp>
      <p:grpSp>
        <p:nvGrpSpPr>
          <p:cNvPr id="426" name="Google Shape;426;p55"/>
          <p:cNvGrpSpPr/>
          <p:nvPr/>
        </p:nvGrpSpPr>
        <p:grpSpPr>
          <a:xfrm>
            <a:off x="134988" y="2464035"/>
            <a:ext cx="2212050" cy="2537076"/>
            <a:chOff x="6803275" y="395363"/>
            <a:chExt cx="2212050" cy="2537076"/>
          </a:xfrm>
        </p:grpSpPr>
        <p:pic>
          <p:nvPicPr>
            <p:cNvPr id="427" name="Google Shape;427;p55"/>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428" name="Google Shape;428;p55"/>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429" name="Google Shape;429;p55"/>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Tell the audience about the problem through a </a:t>
              </a:r>
              <a:r>
                <a:rPr b="1" lang="en" sz="1200">
                  <a:solidFill>
                    <a:schemeClr val="dk2"/>
                  </a:solidFill>
                  <a:latin typeface="Raleway"/>
                  <a:ea typeface="Raleway"/>
                  <a:cs typeface="Raleway"/>
                  <a:sym typeface="Raleway"/>
                </a:rPr>
                <a:t>story</a:t>
              </a:r>
              <a:r>
                <a:rPr lang="en" sz="1200">
                  <a:solidFill>
                    <a:schemeClr val="dk2"/>
                  </a:solidFill>
                  <a:latin typeface="Raleway"/>
                  <a:ea typeface="Raleway"/>
                  <a:cs typeface="Raleway"/>
                  <a:sym typeface="Raleway"/>
                </a:rPr>
                <a:t>, ideally a person. </a:t>
              </a:r>
              <a:endParaRPr b="1" sz="1200">
                <a:solidFill>
                  <a:schemeClr val="dk1"/>
                </a:solidFill>
                <a:latin typeface="Raleway"/>
                <a:ea typeface="Raleway"/>
                <a:cs typeface="Raleway"/>
                <a:sym typeface="Raleway"/>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3" name="Shape 433"/>
        <p:cNvGrpSpPr/>
        <p:nvPr/>
      </p:nvGrpSpPr>
      <p:grpSpPr>
        <a:xfrm>
          <a:off x="0" y="0"/>
          <a:ext cx="0" cy="0"/>
          <a:chOff x="0" y="0"/>
          <a:chExt cx="0" cy="0"/>
        </a:xfrm>
      </p:grpSpPr>
      <p:sp>
        <p:nvSpPr>
          <p:cNvPr id="434" name="Google Shape;434;p56"/>
          <p:cNvSpPr txBox="1"/>
          <p:nvPr>
            <p:ph idx="1" type="subTitle"/>
          </p:nvPr>
        </p:nvSpPr>
        <p:spPr>
          <a:xfrm>
            <a:off x="265500" y="653700"/>
            <a:ext cx="4045200" cy="38361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lang="en" sz="3000">
                <a:solidFill>
                  <a:schemeClr val="dk1"/>
                </a:solidFill>
              </a:rPr>
              <a:t>Meet Marcos.</a:t>
            </a:r>
            <a:endParaRPr b="1" sz="3000">
              <a:solidFill>
                <a:schemeClr val="dk1"/>
              </a:solidFill>
            </a:endParaRPr>
          </a:p>
          <a:p>
            <a:pPr indent="0" lvl="0" marL="0" rtl="0" algn="l">
              <a:lnSpc>
                <a:spcPct val="115000"/>
              </a:lnSpc>
              <a:spcBef>
                <a:spcPts val="1600"/>
              </a:spcBef>
              <a:spcAft>
                <a:spcPts val="0"/>
              </a:spcAft>
              <a:buNone/>
            </a:pPr>
            <a:r>
              <a:rPr lang="en" sz="1800"/>
              <a:t>He recently opened a camera shop near the Louvre in Paris. </a:t>
            </a:r>
            <a:endParaRPr sz="1800"/>
          </a:p>
          <a:p>
            <a:pPr indent="0" lvl="0" marL="0" rtl="0" algn="l">
              <a:lnSpc>
                <a:spcPct val="115000"/>
              </a:lnSpc>
              <a:spcBef>
                <a:spcPts val="1600"/>
              </a:spcBef>
              <a:spcAft>
                <a:spcPts val="1600"/>
              </a:spcAft>
              <a:buNone/>
            </a:pPr>
            <a:r>
              <a:rPr lang="en" sz="1800"/>
              <a:t>Visitors to his store, mostly tourists, speak many different languages making anything beyond a simple transaction a challenge.</a:t>
            </a:r>
            <a:endParaRPr sz="1800"/>
          </a:p>
        </p:txBody>
      </p:sp>
      <p:pic>
        <p:nvPicPr>
          <p:cNvPr id="435" name="Google Shape;435;p56"/>
          <p:cNvPicPr preferRelativeResize="0"/>
          <p:nvPr/>
        </p:nvPicPr>
        <p:blipFill rotWithShape="1">
          <a:blip r:embed="rId3">
            <a:alphaModFix/>
          </a:blip>
          <a:srcRect b="20862" l="1729" r="0" t="6746"/>
          <a:stretch/>
        </p:blipFill>
        <p:spPr>
          <a:xfrm>
            <a:off x="4488725" y="0"/>
            <a:ext cx="4655272" cy="5143505"/>
          </a:xfrm>
          <a:prstGeom prst="rect">
            <a:avLst/>
          </a:prstGeom>
          <a:noFill/>
          <a:ln>
            <a:noFill/>
          </a:ln>
        </p:spPr>
      </p:pic>
      <p:grpSp>
        <p:nvGrpSpPr>
          <p:cNvPr id="436" name="Google Shape;436;p56"/>
          <p:cNvGrpSpPr/>
          <p:nvPr/>
        </p:nvGrpSpPr>
        <p:grpSpPr>
          <a:xfrm>
            <a:off x="6781388" y="2464035"/>
            <a:ext cx="2212050" cy="2537076"/>
            <a:chOff x="6803275" y="395363"/>
            <a:chExt cx="2212050" cy="2537076"/>
          </a:xfrm>
        </p:grpSpPr>
        <p:pic>
          <p:nvPicPr>
            <p:cNvPr id="437" name="Google Shape;437;p56"/>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438" name="Google Shape;438;p56"/>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439" name="Google Shape;439;p56"/>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If one example isn’t sufficient to help people understand the breadth of your idea, pick a couple of examples.</a:t>
              </a:r>
              <a:endParaRPr b="1" sz="1200">
                <a:solidFill>
                  <a:schemeClr val="dk1"/>
                </a:solidFill>
                <a:latin typeface="Raleway"/>
                <a:ea typeface="Raleway"/>
                <a:cs typeface="Raleway"/>
                <a:sym typeface="Raleway"/>
              </a:endParaRPr>
            </a:p>
          </p:txBody>
        </p:sp>
      </p:grpSp>
      <p:sp>
        <p:nvSpPr>
          <p:cNvPr id="440" name="Google Shape;440;p56"/>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200">
                <a:solidFill>
                  <a:schemeClr val="lt2"/>
                </a:solidFill>
                <a:latin typeface="Lato"/>
                <a:ea typeface="Lato"/>
                <a:cs typeface="Lato"/>
                <a:sym typeface="Lato"/>
              </a:rPr>
              <a:t>Story for illustration purposes only</a:t>
            </a:r>
            <a:endParaRPr i="1" sz="1200">
              <a:solidFill>
                <a:schemeClr val="lt2"/>
              </a:solidFill>
              <a:latin typeface="Lato"/>
              <a:ea typeface="Lato"/>
              <a:cs typeface="Lato"/>
              <a:sym typeface="Lato"/>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pic>
        <p:nvPicPr>
          <p:cNvPr descr="Screen Shot 2015-11-20 at 9.47.21 AM.png" id="445" name="Google Shape;445;p57"/>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446" name="Google Shape;446;p57"/>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translation barrier left Alberto feeling lonely and hurt Marco’s business.</a:t>
            </a:r>
            <a:endParaRPr/>
          </a:p>
        </p:txBody>
      </p:sp>
      <p:grpSp>
        <p:nvGrpSpPr>
          <p:cNvPr id="447" name="Google Shape;447;p57"/>
          <p:cNvGrpSpPr/>
          <p:nvPr/>
        </p:nvGrpSpPr>
        <p:grpSpPr>
          <a:xfrm>
            <a:off x="6781388" y="2464035"/>
            <a:ext cx="2212050" cy="2537076"/>
            <a:chOff x="6803275" y="395363"/>
            <a:chExt cx="2212050" cy="2537076"/>
          </a:xfrm>
        </p:grpSpPr>
        <p:pic>
          <p:nvPicPr>
            <p:cNvPr id="448" name="Google Shape;448;p57"/>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449" name="Google Shape;449;p57"/>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450" name="Google Shape;450;p57"/>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Ideally, speak of people in very different situations, but where each could benefit from your solution.</a:t>
              </a:r>
              <a:endParaRPr b="1" sz="1200">
                <a:solidFill>
                  <a:schemeClr val="dk1"/>
                </a:solidFill>
                <a:latin typeface="Raleway"/>
                <a:ea typeface="Raleway"/>
                <a:cs typeface="Raleway"/>
                <a:sym typeface="Raleway"/>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4" name="Shape 454"/>
        <p:cNvGrpSpPr/>
        <p:nvPr/>
      </p:nvGrpSpPr>
      <p:grpSpPr>
        <a:xfrm>
          <a:off x="0" y="0"/>
          <a:ext cx="0" cy="0"/>
          <a:chOff x="0" y="0"/>
          <a:chExt cx="0" cy="0"/>
        </a:xfrm>
      </p:grpSpPr>
      <p:pic>
        <p:nvPicPr>
          <p:cNvPr id="455" name="Google Shape;455;p58"/>
          <p:cNvPicPr preferRelativeResize="0"/>
          <p:nvPr/>
        </p:nvPicPr>
        <p:blipFill rotWithShape="1">
          <a:blip r:embed="rId3">
            <a:alphaModFix/>
          </a:blip>
          <a:srcRect b="15074" l="0" r="0" t="0"/>
          <a:stretch/>
        </p:blipFill>
        <p:spPr>
          <a:xfrm>
            <a:off x="0" y="0"/>
            <a:ext cx="9143997" cy="5143498"/>
          </a:xfrm>
          <a:prstGeom prst="rect">
            <a:avLst/>
          </a:prstGeom>
          <a:noFill/>
          <a:ln>
            <a:noFill/>
          </a:ln>
        </p:spPr>
      </p:pic>
      <p:sp>
        <p:nvSpPr>
          <p:cNvPr id="456" name="Google Shape;456;p58"/>
          <p:cNvSpPr/>
          <p:nvPr/>
        </p:nvSpPr>
        <p:spPr>
          <a:xfrm>
            <a:off x="283000" y="297900"/>
            <a:ext cx="4547700" cy="4547700"/>
          </a:xfrm>
          <a:prstGeom prst="rect">
            <a:avLst/>
          </a:prstGeom>
          <a:solidFill>
            <a:srgbClr val="000000">
              <a:alpha val="76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8"/>
          <p:cNvSpPr txBox="1"/>
          <p:nvPr>
            <p:ph idx="4294967295" type="body"/>
          </p:nvPr>
        </p:nvSpPr>
        <p:spPr>
          <a:xfrm>
            <a:off x="481300" y="529650"/>
            <a:ext cx="4151100" cy="4084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b="1" lang="en" sz="2800">
                <a:solidFill>
                  <a:schemeClr val="accent5"/>
                </a:solidFill>
              </a:rPr>
              <a:t>Then, Marcos discovered Google Translate</a:t>
            </a:r>
            <a:endParaRPr b="1" sz="2800">
              <a:solidFill>
                <a:schemeClr val="accent5"/>
              </a:solidFill>
            </a:endParaRPr>
          </a:p>
          <a:p>
            <a:pPr indent="0" lvl="0" marL="0" rtl="0" algn="l">
              <a:lnSpc>
                <a:spcPct val="100000"/>
              </a:lnSpc>
              <a:spcBef>
                <a:spcPts val="1600"/>
              </a:spcBef>
              <a:spcAft>
                <a:spcPts val="0"/>
              </a:spcAft>
              <a:buNone/>
            </a:pPr>
            <a:r>
              <a:rPr lang="en">
                <a:solidFill>
                  <a:schemeClr val="lt1"/>
                </a:solidFill>
              </a:rPr>
              <a:t>He has his visiting customers speak their camera issues into the app. </a:t>
            </a:r>
            <a:endParaRPr>
              <a:solidFill>
                <a:schemeClr val="lt1"/>
              </a:solidFill>
            </a:endParaRPr>
          </a:p>
          <a:p>
            <a:pPr indent="0" lvl="0" marL="0" rtl="0" algn="l">
              <a:lnSpc>
                <a:spcPct val="100000"/>
              </a:lnSpc>
              <a:spcBef>
                <a:spcPts val="1600"/>
              </a:spcBef>
              <a:spcAft>
                <a:spcPts val="1600"/>
              </a:spcAft>
              <a:buNone/>
            </a:pPr>
            <a:r>
              <a:rPr lang="en">
                <a:solidFill>
                  <a:schemeClr val="lt1"/>
                </a:solidFill>
              </a:rPr>
              <a:t>He’s able to give them a friendly,  personalized experience by understanding exactly what they need.</a:t>
            </a:r>
            <a:endParaRPr>
              <a:solidFill>
                <a:schemeClr val="lt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1" name="Shape 461"/>
        <p:cNvGrpSpPr/>
        <p:nvPr/>
      </p:nvGrpSpPr>
      <p:grpSpPr>
        <a:xfrm>
          <a:off x="0" y="0"/>
          <a:ext cx="0" cy="0"/>
          <a:chOff x="0" y="0"/>
          <a:chExt cx="0" cy="0"/>
        </a:xfrm>
      </p:grpSpPr>
      <p:pic>
        <p:nvPicPr>
          <p:cNvPr descr="Screen Shot 2015-11-19 at 11.48.18 PM.png" id="462" name="Google Shape;462;p59"/>
          <p:cNvPicPr preferRelativeResize="0"/>
          <p:nvPr/>
        </p:nvPicPr>
        <p:blipFill rotWithShape="1">
          <a:blip r:embed="rId3">
            <a:alphaModFix/>
          </a:blip>
          <a:srcRect b="0" l="26321" r="26321" t="0"/>
          <a:stretch/>
        </p:blipFill>
        <p:spPr>
          <a:xfrm>
            <a:off x="0" y="0"/>
            <a:ext cx="4567201" cy="5143499"/>
          </a:xfrm>
          <a:prstGeom prst="rect">
            <a:avLst/>
          </a:prstGeom>
          <a:noFill/>
          <a:ln>
            <a:noFill/>
          </a:ln>
        </p:spPr>
      </p:pic>
      <p:sp>
        <p:nvSpPr>
          <p:cNvPr id="463" name="Google Shape;463;p59"/>
          <p:cNvSpPr txBox="1"/>
          <p:nvPr>
            <p:ph idx="1" type="body"/>
          </p:nvPr>
        </p:nvSpPr>
        <p:spPr>
          <a:xfrm>
            <a:off x="4832750" y="980400"/>
            <a:ext cx="4033800" cy="318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solidFill>
                  <a:schemeClr val="dk1"/>
                </a:solidFill>
              </a:rPr>
              <a:t>A simple gesture</a:t>
            </a:r>
            <a:endParaRPr sz="3000">
              <a:solidFill>
                <a:schemeClr val="dk1"/>
              </a:solidFill>
            </a:endParaRPr>
          </a:p>
          <a:p>
            <a:pPr indent="0" lvl="0" marL="0" rtl="0" algn="l">
              <a:spcBef>
                <a:spcPts val="1600"/>
              </a:spcBef>
              <a:spcAft>
                <a:spcPts val="0"/>
              </a:spcAft>
              <a:buClr>
                <a:schemeClr val="dk2"/>
              </a:buClr>
              <a:buSzPts val="1100"/>
              <a:buFont typeface="Arial"/>
              <a:buNone/>
            </a:pPr>
            <a:r>
              <a:rPr lang="en" sz="1800">
                <a:solidFill>
                  <a:srgbClr val="000000"/>
                </a:solidFill>
              </a:rPr>
              <a:t>Coaches Gary and Glen knew no Spanish.  </a:t>
            </a:r>
            <a:endParaRPr sz="1800">
              <a:solidFill>
                <a:srgbClr val="000000"/>
              </a:solidFill>
            </a:endParaRPr>
          </a:p>
          <a:p>
            <a:pPr indent="0" lvl="0" marL="0" rtl="0" algn="l">
              <a:spcBef>
                <a:spcPts val="1600"/>
              </a:spcBef>
              <a:spcAft>
                <a:spcPts val="1600"/>
              </a:spcAft>
              <a:buClr>
                <a:schemeClr val="dk2"/>
              </a:buClr>
              <a:buSzPts val="1100"/>
              <a:buFont typeface="Arial"/>
              <a:buNone/>
            </a:pPr>
            <a:r>
              <a:rPr lang="en" sz="1800">
                <a:solidFill>
                  <a:srgbClr val="000000"/>
                </a:solidFill>
              </a:rPr>
              <a:t>They used Google Translate to invite Alberto to join in</a:t>
            </a:r>
            <a:r>
              <a:rPr lang="en" sz="1800"/>
              <a:t>...</a:t>
            </a:r>
            <a:r>
              <a:rPr lang="en" sz="1800">
                <a:solidFill>
                  <a:srgbClr val="000000"/>
                </a:solidFill>
              </a:rPr>
              <a:t> “Do you want to play?”... “Can you defend the left side?”</a:t>
            </a:r>
            <a:endParaRPr sz="1800">
              <a:solidFill>
                <a:srgbClr val="000000"/>
              </a:solidFill>
            </a:endParaRPr>
          </a:p>
        </p:txBody>
      </p:sp>
      <p:grpSp>
        <p:nvGrpSpPr>
          <p:cNvPr id="464" name="Google Shape;464;p59"/>
          <p:cNvGrpSpPr/>
          <p:nvPr/>
        </p:nvGrpSpPr>
        <p:grpSpPr>
          <a:xfrm>
            <a:off x="134988" y="2464035"/>
            <a:ext cx="2212050" cy="2537076"/>
            <a:chOff x="6803275" y="395363"/>
            <a:chExt cx="2212050" cy="2537076"/>
          </a:xfrm>
        </p:grpSpPr>
        <p:pic>
          <p:nvPicPr>
            <p:cNvPr id="465" name="Google Shape;465;p59"/>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466" name="Google Shape;466;p59"/>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467" name="Google Shape;467;p59"/>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Show how your solution helps the person in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the story reach his or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her goals.</a:t>
              </a:r>
              <a:endParaRPr b="1" sz="1200">
                <a:solidFill>
                  <a:schemeClr val="dk1"/>
                </a:solidFill>
                <a:latin typeface="Raleway"/>
                <a:ea typeface="Raleway"/>
                <a:cs typeface="Raleway"/>
                <a:sym typeface="Raleway"/>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pic>
        <p:nvPicPr>
          <p:cNvPr id="472" name="Google Shape;472;p60"/>
          <p:cNvPicPr preferRelativeResize="0"/>
          <p:nvPr/>
        </p:nvPicPr>
        <p:blipFill rotWithShape="1">
          <a:blip r:embed="rId3">
            <a:alphaModFix/>
          </a:blip>
          <a:srcRect b="5329" l="0" r="11111" t="0"/>
          <a:stretch/>
        </p:blipFill>
        <p:spPr>
          <a:xfrm>
            <a:off x="0" y="0"/>
            <a:ext cx="9144000" cy="5143500"/>
          </a:xfrm>
          <a:prstGeom prst="rect">
            <a:avLst/>
          </a:prstGeom>
          <a:noFill/>
          <a:ln>
            <a:noFill/>
          </a:ln>
        </p:spPr>
      </p:pic>
      <p:sp>
        <p:nvSpPr>
          <p:cNvPr id="473" name="Google Shape;473;p60"/>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From outsider to star</a:t>
            </a:r>
            <a:endParaRPr sz="4200">
              <a:solidFill>
                <a:schemeClr val="accent5"/>
              </a:solidFill>
            </a:endParaRPr>
          </a:p>
          <a:p>
            <a:pPr indent="0" lvl="0" marL="0" rtl="0" algn="l">
              <a:spcBef>
                <a:spcPts val="1000"/>
              </a:spcBef>
              <a:spcAft>
                <a:spcPts val="0"/>
              </a:spcAft>
              <a:buNone/>
            </a:pPr>
            <a:r>
              <a:rPr b="0" lang="en" sz="2100"/>
              <a:t>Alberto scored 30 goals in 21 games.  He is now being scouted by several professional clubs in the Premier League.  And he’s a favorite of the other boys on the team.</a:t>
            </a:r>
            <a:endParaRPr b="0" sz="2100"/>
          </a:p>
          <a:p>
            <a:pPr indent="0" lvl="0" marL="0" rtl="0" algn="l">
              <a:spcBef>
                <a:spcPts val="1000"/>
              </a:spcBef>
              <a:spcAft>
                <a:spcPts val="0"/>
              </a:spcAft>
              <a:buNone/>
            </a:pPr>
            <a:r>
              <a:t/>
            </a:r>
            <a:endParaRPr sz="2100"/>
          </a:p>
          <a:p>
            <a:pPr indent="0" lvl="0" marL="0" rtl="0" algn="l">
              <a:lnSpc>
                <a:spcPct val="115000"/>
              </a:lnSpc>
              <a:spcBef>
                <a:spcPts val="1000"/>
              </a:spcBef>
              <a:spcAft>
                <a:spcPts val="1000"/>
              </a:spcAft>
              <a:buNone/>
            </a:pPr>
            <a:r>
              <a:rPr b="0" lang="en" sz="1600" u="sng">
                <a:solidFill>
                  <a:schemeClr val="accent5"/>
                </a:solidFill>
                <a:latin typeface="Lato"/>
                <a:ea typeface="Lato"/>
                <a:cs typeface="Lato"/>
                <a:sym typeface="Lato"/>
                <a:hlinkClick r:id="rId4">
                  <a:extLst>
                    <a:ext uri="{A12FA001-AC4F-418D-AE19-62706E023703}">
                      <ahyp:hlinkClr val="tx"/>
                    </a:ext>
                  </a:extLst>
                </a:hlinkClick>
              </a:rPr>
              <a:t>See a short video on Alberto’s story</a:t>
            </a:r>
            <a:endParaRPr sz="2400" u="sng">
              <a:solidFill>
                <a:schemeClr val="accent5"/>
              </a:solidFill>
            </a:endParaRPr>
          </a:p>
        </p:txBody>
      </p:sp>
      <p:grpSp>
        <p:nvGrpSpPr>
          <p:cNvPr id="474" name="Google Shape;474;p60"/>
          <p:cNvGrpSpPr/>
          <p:nvPr/>
        </p:nvGrpSpPr>
        <p:grpSpPr>
          <a:xfrm>
            <a:off x="6781388" y="2464035"/>
            <a:ext cx="2212050" cy="2537076"/>
            <a:chOff x="6803275" y="395363"/>
            <a:chExt cx="2212050" cy="2537076"/>
          </a:xfrm>
        </p:grpSpPr>
        <p:pic>
          <p:nvPicPr>
            <p:cNvPr id="475" name="Google Shape;475;p60"/>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476" name="Google Shape;476;p60"/>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477" name="Google Shape;477;p60"/>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Stories become more credible when they use concrete details such as the specific complex moves Alberto learned through Translate and his 30 goals in 21 games performance stats.</a:t>
              </a:r>
              <a:endParaRPr b="1">
                <a:solidFill>
                  <a:schemeClr val="dk1"/>
                </a:solidFill>
                <a:latin typeface="Raleway"/>
                <a:ea typeface="Raleway"/>
                <a:cs typeface="Raleway"/>
                <a:sym typeface="Raleway"/>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481" name="Shape 481"/>
        <p:cNvGrpSpPr/>
        <p:nvPr/>
      </p:nvGrpSpPr>
      <p:grpSpPr>
        <a:xfrm>
          <a:off x="0" y="0"/>
          <a:ext cx="0" cy="0"/>
          <a:chOff x="0" y="0"/>
          <a:chExt cx="0" cy="0"/>
        </a:xfrm>
      </p:grpSpPr>
      <p:pic>
        <p:nvPicPr>
          <p:cNvPr id="482" name="Google Shape;482;p61"/>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483" name="Google Shape;483;p61"/>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484" name="Google Shape;484;p61"/>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3. Examples</a:t>
            </a:r>
            <a:endParaRPr b="1" sz="3000">
              <a:solidFill>
                <a:schemeClr val="lt2"/>
              </a:solidFill>
              <a:latin typeface="Raleway"/>
              <a:ea typeface="Raleway"/>
              <a:cs typeface="Raleway"/>
              <a:sym typeface="Raleway"/>
            </a:endParaRPr>
          </a:p>
        </p:txBody>
      </p:sp>
      <p:sp>
        <p:nvSpPr>
          <p:cNvPr id="485" name="Google Shape;485;p61"/>
          <p:cNvSpPr txBox="1"/>
          <p:nvPr>
            <p:ph idx="4294967295" type="body"/>
          </p:nvPr>
        </p:nvSpPr>
        <p:spPr>
          <a:xfrm>
            <a:off x="2855550" y="1377475"/>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Raleway"/>
                <a:ea typeface="Raleway"/>
                <a:cs typeface="Raleway"/>
                <a:sym typeface="Raleway"/>
              </a:rPr>
              <a:t>People need to understand how rare or frequent your examples are. </a:t>
            </a:r>
            <a:endParaRPr sz="1200">
              <a:latin typeface="Raleway"/>
              <a:ea typeface="Raleway"/>
              <a:cs typeface="Raleway"/>
              <a:sym typeface="Raleway"/>
            </a:endParaRPr>
          </a:p>
          <a:p>
            <a:pPr indent="0" lvl="0" marL="0" rtl="0" algn="l">
              <a:spcBef>
                <a:spcPts val="1600"/>
              </a:spcBef>
              <a:spcAft>
                <a:spcPts val="0"/>
              </a:spcAft>
              <a:buNone/>
            </a:pPr>
            <a:r>
              <a:rPr lang="en" sz="1200">
                <a:latin typeface="Raleway"/>
                <a:ea typeface="Raleway"/>
                <a:cs typeface="Raleway"/>
                <a:sym typeface="Raleway"/>
              </a:rPr>
              <a:t>Pick 1 or 2 statistics and make them as concrete as possible. Stats are generally not sticky, but here are a few tactics: </a:t>
            </a:r>
            <a:endParaRPr sz="1200">
              <a:latin typeface="Raleway"/>
              <a:ea typeface="Raleway"/>
              <a:cs typeface="Raleway"/>
              <a:sym typeface="Raleway"/>
            </a:endParaRPr>
          </a:p>
          <a:p>
            <a:pPr indent="-317500" lvl="0" marL="457200" rtl="0" algn="l">
              <a:spcBef>
                <a:spcPts val="16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Relate</a:t>
            </a:r>
            <a:br>
              <a:rPr lang="en" sz="1400">
                <a:latin typeface="Raleway"/>
                <a:ea typeface="Raleway"/>
                <a:cs typeface="Raleway"/>
                <a:sym typeface="Raleway"/>
              </a:rPr>
            </a:br>
            <a:r>
              <a:rPr lang="en" sz="1200">
                <a:latin typeface="Raleway"/>
                <a:ea typeface="Raleway"/>
                <a:cs typeface="Raleway"/>
                <a:sym typeface="Raleway"/>
              </a:rPr>
              <a:t>Deliver data within the context of a story you’ve already told</a:t>
            </a:r>
            <a:endParaRPr sz="1200">
              <a:latin typeface="Raleway"/>
              <a:ea typeface="Raleway"/>
              <a:cs typeface="Raleway"/>
              <a:sym typeface="Raleway"/>
            </a:endParaRPr>
          </a:p>
          <a:p>
            <a:pPr indent="-317500" lvl="0" marL="457200" rtl="0" algn="l">
              <a:spcBef>
                <a:spcPts val="1000"/>
              </a:spcBef>
              <a:spcAft>
                <a:spcPts val="1000"/>
              </a:spcAft>
              <a:buClr>
                <a:schemeClr val="dk1"/>
              </a:buClr>
              <a:buSzPts val="1400"/>
              <a:buFont typeface="Raleway"/>
              <a:buChar char="➔"/>
            </a:pPr>
            <a:r>
              <a:rPr b="1" lang="en" sz="1400">
                <a:solidFill>
                  <a:schemeClr val="dk1"/>
                </a:solidFill>
                <a:latin typeface="Raleway"/>
                <a:ea typeface="Raleway"/>
                <a:cs typeface="Raleway"/>
                <a:sym typeface="Raleway"/>
              </a:rPr>
              <a:t>Compare</a:t>
            </a:r>
            <a:br>
              <a:rPr lang="en" sz="1400">
                <a:latin typeface="Raleway"/>
                <a:ea typeface="Raleway"/>
                <a:cs typeface="Raleway"/>
                <a:sym typeface="Raleway"/>
              </a:rPr>
            </a:br>
            <a:r>
              <a:rPr lang="en" sz="1200">
                <a:latin typeface="Raleway"/>
                <a:ea typeface="Raleway"/>
                <a:cs typeface="Raleway"/>
                <a:sym typeface="Raleway"/>
              </a:rPr>
              <a:t>Make big numbers digestible by putting them in the context of something familiar</a:t>
            </a:r>
            <a:endParaRPr sz="1200">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10" name="Shape 110"/>
        <p:cNvGrpSpPr/>
        <p:nvPr/>
      </p:nvGrpSpPr>
      <p:grpSpPr>
        <a:xfrm>
          <a:off x="0" y="0"/>
          <a:ext cx="0" cy="0"/>
          <a:chOff x="0" y="0"/>
          <a:chExt cx="0" cy="0"/>
        </a:xfrm>
      </p:grpSpPr>
      <p:sp>
        <p:nvSpPr>
          <p:cNvPr id="111" name="Google Shape;111;p17"/>
          <p:cNvSpPr txBox="1"/>
          <p:nvPr>
            <p:ph type="ctrTitle"/>
          </p:nvPr>
        </p:nvSpPr>
        <p:spPr>
          <a:xfrm>
            <a:off x="2371725" y="630225"/>
            <a:ext cx="6331500" cy="69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4600"/>
              <a:t>The Data Sets</a:t>
            </a:r>
            <a:r>
              <a:rPr lang="en"/>
              <a:t> </a:t>
            </a:r>
            <a:endParaRPr/>
          </a:p>
        </p:txBody>
      </p:sp>
      <p:sp>
        <p:nvSpPr>
          <p:cNvPr id="112" name="Google Shape;112;p17"/>
          <p:cNvSpPr txBox="1"/>
          <p:nvPr>
            <p:ph idx="1" type="subTitle"/>
          </p:nvPr>
        </p:nvSpPr>
        <p:spPr>
          <a:xfrm>
            <a:off x="6361050" y="455500"/>
            <a:ext cx="23037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 </a:t>
            </a:r>
            <a:endParaRPr/>
          </a:p>
        </p:txBody>
      </p:sp>
      <p:sp>
        <p:nvSpPr>
          <p:cNvPr id="113" name="Google Shape;113;p17"/>
          <p:cNvSpPr txBox="1"/>
          <p:nvPr/>
        </p:nvSpPr>
        <p:spPr>
          <a:xfrm>
            <a:off x="431975" y="994550"/>
            <a:ext cx="5786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14" name="Google Shape;114;p17"/>
          <p:cNvSpPr txBox="1"/>
          <p:nvPr>
            <p:ph type="ctrTitle"/>
          </p:nvPr>
        </p:nvSpPr>
        <p:spPr>
          <a:xfrm>
            <a:off x="719850" y="1455900"/>
            <a:ext cx="7944900" cy="223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u="sng"/>
              <a:t>Project Overview:  </a:t>
            </a:r>
            <a:endParaRPr sz="1700" u="sng"/>
          </a:p>
          <a:p>
            <a:pPr indent="0" lvl="0" marL="0" rtl="0" algn="l">
              <a:spcBef>
                <a:spcPts val="0"/>
              </a:spcBef>
              <a:spcAft>
                <a:spcPts val="0"/>
              </a:spcAft>
              <a:buNone/>
            </a:pPr>
            <a:r>
              <a:rPr lang="en" sz="1700"/>
              <a:t>For this project we are analyzing datasets from Kaggle Dataset Repository.  </a:t>
            </a:r>
            <a:endParaRPr sz="1700"/>
          </a:p>
          <a:p>
            <a:pPr indent="0" lvl="0" marL="0" rtl="0" algn="l">
              <a:spcBef>
                <a:spcPts val="0"/>
              </a:spcBef>
              <a:spcAft>
                <a:spcPts val="0"/>
              </a:spcAft>
              <a:buNone/>
            </a:pPr>
            <a:r>
              <a:t/>
            </a:r>
            <a:endParaRPr sz="1700"/>
          </a:p>
          <a:p>
            <a:pPr indent="0" lvl="0" marL="0" rtl="0" algn="l">
              <a:spcBef>
                <a:spcPts val="0"/>
              </a:spcBef>
              <a:spcAft>
                <a:spcPts val="0"/>
              </a:spcAft>
              <a:buClr>
                <a:schemeClr val="dk2"/>
              </a:buClr>
              <a:buSzPts val="1100"/>
              <a:buFont typeface="Arial"/>
              <a:buNone/>
            </a:pPr>
            <a:r>
              <a:rPr lang="en" sz="1700" u="sng"/>
              <a:t>Description of the Source Data</a:t>
            </a:r>
            <a:r>
              <a:rPr lang="en" sz="1700" u="sng"/>
              <a:t>:</a:t>
            </a:r>
            <a:r>
              <a:rPr lang="en" sz="1700"/>
              <a:t>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One dataset contains job openings advertisements for </a:t>
            </a:r>
            <a:r>
              <a:rPr lang="en" sz="1200" u="sng"/>
              <a:t>Data Analyst Jobs </a:t>
            </a:r>
            <a:r>
              <a:rPr lang="en" sz="1200"/>
              <a:t>- from 1 year ago - approx 2253 records total.  The second dataset needed will be Longitudes and Latitudes - a way to map some results on a map, interactively.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An additional dataset, called _________________needed is joined to collect ____________info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i="1" lang="en" sz="1200"/>
              <a:t>Jacquie, can I add yours here  or leave it later?  </a:t>
            </a:r>
            <a:endParaRPr i="1" sz="1200"/>
          </a:p>
          <a:p>
            <a:pPr indent="0" lvl="0" marL="0" rtl="0" algn="l">
              <a:spcBef>
                <a:spcPts val="0"/>
              </a:spcBef>
              <a:spcAft>
                <a:spcPts val="0"/>
              </a:spcAft>
              <a:buNone/>
            </a:pPr>
            <a:r>
              <a:t/>
            </a:r>
            <a:endParaRPr sz="1200"/>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62"/>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300"/>
              <a:t>It’s no surprise Marcos uses Google Translate in his shop regularly.</a:t>
            </a:r>
            <a:endParaRPr b="0" sz="2300"/>
          </a:p>
          <a:p>
            <a:pPr indent="0" lvl="0" marL="0" rtl="0" algn="l">
              <a:spcBef>
                <a:spcPts val="1600"/>
              </a:spcBef>
              <a:spcAft>
                <a:spcPts val="1000"/>
              </a:spcAft>
              <a:buNone/>
            </a:pPr>
            <a:r>
              <a:rPr lang="en"/>
              <a:t>There are </a:t>
            </a:r>
            <a:r>
              <a:rPr lang="en">
                <a:solidFill>
                  <a:schemeClr val="accent5"/>
                </a:solidFill>
              </a:rPr>
              <a:t>23 officially</a:t>
            </a:r>
            <a:r>
              <a:rPr lang="en">
                <a:solidFill>
                  <a:schemeClr val="dk1"/>
                </a:solidFill>
              </a:rPr>
              <a:t> </a:t>
            </a:r>
            <a:r>
              <a:rPr lang="en">
                <a:solidFill>
                  <a:schemeClr val="accent5"/>
                </a:solidFill>
              </a:rPr>
              <a:t>recognized languages</a:t>
            </a:r>
            <a:r>
              <a:rPr lang="en"/>
              <a:t> in the EU.</a:t>
            </a:r>
            <a:endParaRPr/>
          </a:p>
        </p:txBody>
      </p:sp>
      <p:sp>
        <p:nvSpPr>
          <p:cNvPr id="491" name="Google Shape;491;p62"/>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Lato"/>
                <a:ea typeface="Lato"/>
                <a:cs typeface="Lato"/>
                <a:sym typeface="Lato"/>
              </a:rPr>
              <a:t>Source: </a:t>
            </a:r>
            <a:r>
              <a:rPr lang="en" sz="1200" u="sng">
                <a:solidFill>
                  <a:schemeClr val="accent5"/>
                </a:solidFill>
                <a:latin typeface="Lato"/>
                <a:ea typeface="Lato"/>
                <a:cs typeface="Lato"/>
                <a:sym typeface="Lato"/>
                <a:hlinkClick r:id="rId3">
                  <a:extLst>
                    <a:ext uri="{A12FA001-AC4F-418D-AE19-62706E023703}">
                      <ahyp:hlinkClr val="tx"/>
                    </a:ext>
                  </a:extLst>
                </a:hlinkClick>
              </a:rPr>
              <a:t>theguardian.com</a:t>
            </a:r>
            <a:endParaRPr sz="1200">
              <a:solidFill>
                <a:schemeClr val="accent5"/>
              </a:solidFill>
              <a:latin typeface="Lato"/>
              <a:ea typeface="Lato"/>
              <a:cs typeface="Lato"/>
              <a:sym typeface="Lato"/>
            </a:endParaRPr>
          </a:p>
        </p:txBody>
      </p:sp>
      <p:grpSp>
        <p:nvGrpSpPr>
          <p:cNvPr id="492" name="Google Shape;492;p62"/>
          <p:cNvGrpSpPr/>
          <p:nvPr/>
        </p:nvGrpSpPr>
        <p:grpSpPr>
          <a:xfrm>
            <a:off x="6781388" y="2464035"/>
            <a:ext cx="2212050" cy="2537076"/>
            <a:chOff x="6803275" y="395363"/>
            <a:chExt cx="2212050" cy="2537076"/>
          </a:xfrm>
        </p:grpSpPr>
        <p:pic>
          <p:nvPicPr>
            <p:cNvPr id="493" name="Google Shape;493;p62"/>
            <p:cNvPicPr preferRelativeResize="0"/>
            <p:nvPr/>
          </p:nvPicPr>
          <p:blipFill>
            <a:blip r:embed="rId4">
              <a:alphaModFix/>
            </a:blip>
            <a:stretch>
              <a:fillRect/>
            </a:stretch>
          </p:blipFill>
          <p:spPr>
            <a:xfrm>
              <a:off x="6803275" y="427445"/>
              <a:ext cx="2212050" cy="2504994"/>
            </a:xfrm>
            <a:prstGeom prst="rect">
              <a:avLst/>
            </a:prstGeom>
            <a:noFill/>
            <a:ln>
              <a:noFill/>
            </a:ln>
          </p:spPr>
        </p:pic>
        <p:pic>
          <p:nvPicPr>
            <p:cNvPr descr="Piece of duct tape sticking a note to the slide" id="494" name="Google Shape;494;p62"/>
            <p:cNvPicPr preferRelativeResize="0"/>
            <p:nvPr/>
          </p:nvPicPr>
          <p:blipFill rotWithShape="1">
            <a:blip r:embed="rId5">
              <a:alphaModFix/>
            </a:blip>
            <a:srcRect b="10011" l="9244" r="2118" t="5926"/>
            <a:stretch/>
          </p:blipFill>
          <p:spPr>
            <a:xfrm rot="154826">
              <a:off x="7370663" y="419419"/>
              <a:ext cx="1077273" cy="382687"/>
            </a:xfrm>
            <a:prstGeom prst="rect">
              <a:avLst/>
            </a:prstGeom>
            <a:noFill/>
            <a:ln>
              <a:noFill/>
            </a:ln>
          </p:spPr>
        </p:pic>
        <p:sp>
          <p:nvSpPr>
            <p:cNvPr id="495" name="Google Shape;495;p62"/>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Don’t let data stand alone. Always relate it back to a story you’ve already told, in this case, Marco’s shop.</a:t>
              </a:r>
              <a:endParaRPr b="1">
                <a:solidFill>
                  <a:schemeClr val="dk1"/>
                </a:solidFill>
                <a:latin typeface="Raleway"/>
                <a:ea typeface="Raleway"/>
                <a:cs typeface="Raleway"/>
                <a:sym typeface="Raleway"/>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63"/>
          <p:cNvSpPr txBox="1"/>
          <p:nvPr>
            <p:ph type="title"/>
          </p:nvPr>
        </p:nvSpPr>
        <p:spPr>
          <a:xfrm>
            <a:off x="265500" y="754200"/>
            <a:ext cx="4045200" cy="363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1800">
                <a:solidFill>
                  <a:schemeClr val="lt2"/>
                </a:solidFill>
              </a:rPr>
              <a:t>More than 50 million Americans travelled abroad in 2015</a:t>
            </a:r>
            <a:endParaRPr b="0" sz="1800">
              <a:solidFill>
                <a:schemeClr val="lt2"/>
              </a:solidFill>
            </a:endParaRPr>
          </a:p>
          <a:p>
            <a:pPr indent="0" lvl="0" marL="0" rtl="0" algn="l">
              <a:spcBef>
                <a:spcPts val="0"/>
              </a:spcBef>
              <a:spcAft>
                <a:spcPts val="0"/>
              </a:spcAft>
              <a:buNone/>
            </a:pPr>
            <a:r>
              <a:t/>
            </a:r>
            <a:endParaRPr sz="1800">
              <a:solidFill>
                <a:schemeClr val="lt2"/>
              </a:solidFill>
            </a:endParaRPr>
          </a:p>
          <a:p>
            <a:pPr indent="0" lvl="0" marL="0" rtl="0" algn="l">
              <a:spcBef>
                <a:spcPts val="0"/>
              </a:spcBef>
              <a:spcAft>
                <a:spcPts val="0"/>
              </a:spcAft>
              <a:buNone/>
            </a:pPr>
            <a:r>
              <a:rPr lang="en" sz="2500">
                <a:solidFill>
                  <a:schemeClr val="lt2"/>
                </a:solidFill>
              </a:rPr>
              <a:t>THAT’S MORE THAN THE</a:t>
            </a:r>
            <a:r>
              <a:rPr lang="en" sz="2100">
                <a:solidFill>
                  <a:schemeClr val="lt2"/>
                </a:solidFill>
              </a:rPr>
              <a:t> </a:t>
            </a:r>
            <a:r>
              <a:rPr lang="en" sz="3800">
                <a:solidFill>
                  <a:schemeClr val="lt2"/>
                </a:solidFill>
              </a:rPr>
              <a:t>POPULATION OF </a:t>
            </a:r>
            <a:endParaRPr sz="3800">
              <a:solidFill>
                <a:schemeClr val="lt2"/>
              </a:solidFill>
            </a:endParaRPr>
          </a:p>
          <a:p>
            <a:pPr indent="0" lvl="0" marL="0" rtl="0" algn="l">
              <a:spcBef>
                <a:spcPts val="0"/>
              </a:spcBef>
              <a:spcAft>
                <a:spcPts val="0"/>
              </a:spcAft>
              <a:buNone/>
            </a:pPr>
            <a:r>
              <a:rPr lang="en"/>
              <a:t>CALIFORNIA</a:t>
            </a:r>
            <a:r>
              <a:rPr lang="en">
                <a:solidFill>
                  <a:schemeClr val="lt2"/>
                </a:solidFill>
              </a:rPr>
              <a:t> AND</a:t>
            </a:r>
            <a:r>
              <a:rPr lang="en" sz="2500">
                <a:solidFill>
                  <a:schemeClr val="lt2"/>
                </a:solidFill>
              </a:rPr>
              <a:t> </a:t>
            </a:r>
            <a:br>
              <a:rPr lang="en" sz="2500">
                <a:solidFill>
                  <a:schemeClr val="lt2"/>
                </a:solidFill>
              </a:rPr>
            </a:br>
            <a:r>
              <a:rPr lang="en" sz="3400"/>
              <a:t>TEXAS</a:t>
            </a:r>
            <a:r>
              <a:rPr lang="en" sz="3400">
                <a:solidFill>
                  <a:schemeClr val="lt2"/>
                </a:solidFill>
              </a:rPr>
              <a:t> COMBINED</a:t>
            </a:r>
            <a:endParaRPr sz="3400">
              <a:solidFill>
                <a:schemeClr val="lt2"/>
              </a:solidFill>
            </a:endParaRPr>
          </a:p>
        </p:txBody>
      </p:sp>
      <p:pic>
        <p:nvPicPr>
          <p:cNvPr id="501" name="Google Shape;501;p63"/>
          <p:cNvPicPr preferRelativeResize="0"/>
          <p:nvPr/>
        </p:nvPicPr>
        <p:blipFill>
          <a:blip r:embed="rId3">
            <a:alphaModFix amt="54000"/>
          </a:blip>
          <a:stretch>
            <a:fillRect/>
          </a:stretch>
        </p:blipFill>
        <p:spPr>
          <a:xfrm>
            <a:off x="6259750" y="476100"/>
            <a:ext cx="2480925" cy="2480925"/>
          </a:xfrm>
          <a:prstGeom prst="rect">
            <a:avLst/>
          </a:prstGeom>
          <a:noFill/>
          <a:ln>
            <a:noFill/>
          </a:ln>
        </p:spPr>
      </p:pic>
      <p:pic>
        <p:nvPicPr>
          <p:cNvPr id="502" name="Google Shape;502;p63"/>
          <p:cNvPicPr preferRelativeResize="0"/>
          <p:nvPr/>
        </p:nvPicPr>
        <p:blipFill>
          <a:blip r:embed="rId4">
            <a:alphaModFix amt="42000"/>
          </a:blip>
          <a:stretch>
            <a:fillRect/>
          </a:stretch>
        </p:blipFill>
        <p:spPr>
          <a:xfrm>
            <a:off x="4651375" y="1297750"/>
            <a:ext cx="3031200" cy="3031200"/>
          </a:xfrm>
          <a:prstGeom prst="rect">
            <a:avLst/>
          </a:prstGeom>
          <a:noFill/>
          <a:ln>
            <a:noFill/>
          </a:ln>
        </p:spPr>
      </p:pic>
      <p:grpSp>
        <p:nvGrpSpPr>
          <p:cNvPr id="503" name="Google Shape;503;p63"/>
          <p:cNvGrpSpPr/>
          <p:nvPr/>
        </p:nvGrpSpPr>
        <p:grpSpPr>
          <a:xfrm>
            <a:off x="6781388" y="2464035"/>
            <a:ext cx="2212050" cy="2537076"/>
            <a:chOff x="6803275" y="395363"/>
            <a:chExt cx="2212050" cy="2537076"/>
          </a:xfrm>
        </p:grpSpPr>
        <p:pic>
          <p:nvPicPr>
            <p:cNvPr id="504" name="Google Shape;504;p63"/>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505" name="Google Shape;505;p63"/>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506" name="Google Shape;506;p63"/>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When a number is too large or too small to easily comprehend, clarify it with a comparison to something familiar.</a:t>
              </a:r>
              <a:endParaRPr b="1">
                <a:solidFill>
                  <a:schemeClr val="dk1"/>
                </a:solidFill>
                <a:latin typeface="Raleway"/>
                <a:ea typeface="Raleway"/>
                <a:cs typeface="Raleway"/>
                <a:sym typeface="Raleway"/>
              </a:endParaRPr>
            </a:p>
          </p:txBody>
        </p:sp>
      </p:grpSp>
      <p:sp>
        <p:nvSpPr>
          <p:cNvPr id="507" name="Google Shape;507;p63"/>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chemeClr val="lt2"/>
                </a:solidFill>
                <a:latin typeface="Lato"/>
                <a:ea typeface="Lato"/>
                <a:cs typeface="Lato"/>
                <a:sym typeface="Lato"/>
              </a:rPr>
              <a:t>Source: </a:t>
            </a:r>
            <a:r>
              <a:rPr lang="en" sz="1200" u="sng">
                <a:solidFill>
                  <a:schemeClr val="dk1"/>
                </a:solidFill>
                <a:latin typeface="Lato"/>
                <a:ea typeface="Lato"/>
                <a:cs typeface="Lato"/>
                <a:sym typeface="Lato"/>
                <a:hlinkClick r:id="rId7">
                  <a:extLst>
                    <a:ext uri="{A12FA001-AC4F-418D-AE19-62706E023703}">
                      <ahyp:hlinkClr val="tx"/>
                    </a:ext>
                  </a:extLst>
                </a:hlinkClick>
              </a:rPr>
              <a:t>travel.trade.gov</a:t>
            </a:r>
            <a:endParaRPr sz="1200">
              <a:solidFill>
                <a:schemeClr val="dk1"/>
              </a:solidFill>
              <a:latin typeface="Lato"/>
              <a:ea typeface="Lato"/>
              <a:cs typeface="Lato"/>
              <a:sym typeface="Lato"/>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64"/>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2"/>
                </a:solidFill>
              </a:rPr>
              <a:t>Milestones</a:t>
            </a:r>
            <a:endParaRPr>
              <a:solidFill>
                <a:schemeClr val="lt2"/>
              </a:solidFill>
            </a:endParaRPr>
          </a:p>
        </p:txBody>
      </p:sp>
      <p:graphicFrame>
        <p:nvGraphicFramePr>
          <p:cNvPr id="513" name="Google Shape;513;p64"/>
          <p:cNvGraphicFramePr/>
          <p:nvPr/>
        </p:nvGraphicFramePr>
        <p:xfrm>
          <a:off x="323100" y="2393975"/>
          <a:ext cx="3000000" cy="3000000"/>
        </p:xfrm>
        <a:graphic>
          <a:graphicData uri="http://schemas.openxmlformats.org/drawingml/2006/table">
            <a:tbl>
              <a:tblPr>
                <a:noFill/>
                <a:tableStyleId>{F60BB455-C165-4136-AF3A-A0CA067B1376}</a:tableStyleId>
              </a:tblPr>
              <a:tblGrid>
                <a:gridCol w="710225"/>
                <a:gridCol w="710225"/>
                <a:gridCol w="710225"/>
                <a:gridCol w="382850"/>
                <a:gridCol w="1037600"/>
                <a:gridCol w="710225"/>
                <a:gridCol w="710225"/>
                <a:gridCol w="710225"/>
                <a:gridCol w="710225"/>
                <a:gridCol w="710225"/>
                <a:gridCol w="710225"/>
                <a:gridCol w="710225"/>
              </a:tblGrid>
              <a:tr h="719125">
                <a:tc gridSpan="4">
                  <a:txBody>
                    <a:bodyPr/>
                    <a:lstStyle/>
                    <a:p>
                      <a:pPr indent="0" lvl="0" marL="0" rtl="0" algn="ctr">
                        <a:spcBef>
                          <a:spcPts val="0"/>
                        </a:spcBef>
                        <a:spcAft>
                          <a:spcPts val="0"/>
                        </a:spcAft>
                        <a:buNone/>
                      </a:pPr>
                      <a:r>
                        <a:rPr lang="en" sz="1800">
                          <a:solidFill>
                            <a:srgbClr val="FFFFFF"/>
                          </a:solidFill>
                        </a:rPr>
                        <a:t>2014</a:t>
                      </a:r>
                      <a:endParaRPr sz="1800">
                        <a:solidFill>
                          <a:srgbClr val="FFFFFF"/>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accent2"/>
                    </a:solidFill>
                  </a:tcPr>
                </a:tc>
                <a:tc hMerge="1"/>
                <a:tc hMerge="1"/>
                <a:tc hMerge="1"/>
                <a:tc gridSpan="8">
                  <a:txBody>
                    <a:bodyPr/>
                    <a:lstStyle/>
                    <a:p>
                      <a:pPr indent="0" lvl="0" marL="0" rtl="0" algn="ctr">
                        <a:spcBef>
                          <a:spcPts val="0"/>
                        </a:spcBef>
                        <a:spcAft>
                          <a:spcPts val="0"/>
                        </a:spcAft>
                        <a:buNone/>
                      </a:pPr>
                      <a:r>
                        <a:rPr lang="en" sz="1800">
                          <a:solidFill>
                            <a:srgbClr val="FFFFFF"/>
                          </a:solidFill>
                        </a:rPr>
                        <a:t>2015</a:t>
                      </a:r>
                      <a:endParaRPr sz="1800">
                        <a:solidFill>
                          <a:srgbClr val="FFFFFF"/>
                        </a:solidFill>
                      </a:endParaRPr>
                    </a:p>
                  </a:txBody>
                  <a:tcPr marT="91425" marB="91425" marR="91425" marL="91425" anchor="ctr">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dk1"/>
                    </a:solidFill>
                  </a:tcPr>
                </a:tc>
                <a:tc hMerge="1"/>
                <a:tc hMerge="1"/>
                <a:tc hMerge="1"/>
                <a:tc hMerge="1"/>
                <a:tc hMerge="1"/>
                <a:tc hMerge="1"/>
                <a:tc hMerge="1"/>
              </a:tr>
            </a:tbl>
          </a:graphicData>
        </a:graphic>
      </p:graphicFrame>
      <p:cxnSp>
        <p:nvCxnSpPr>
          <p:cNvPr id="514" name="Google Shape;514;p64"/>
          <p:cNvCxnSpPr/>
          <p:nvPr/>
        </p:nvCxnSpPr>
        <p:spPr>
          <a:xfrm rot="10800000">
            <a:off x="569975" y="1439375"/>
            <a:ext cx="0" cy="954600"/>
          </a:xfrm>
          <a:prstGeom prst="straightConnector1">
            <a:avLst/>
          </a:prstGeom>
          <a:noFill/>
          <a:ln cap="flat" cmpd="sng" w="9525">
            <a:solidFill>
              <a:schemeClr val="dk2"/>
            </a:solidFill>
            <a:prstDash val="solid"/>
            <a:round/>
            <a:headEnd len="med" w="med" type="none"/>
            <a:tailEnd len="med" w="med" type="oval"/>
          </a:ln>
        </p:spPr>
      </p:cxnSp>
      <p:sp>
        <p:nvSpPr>
          <p:cNvPr id="515" name="Google Shape;515;p64"/>
          <p:cNvSpPr txBox="1"/>
          <p:nvPr>
            <p:ph type="title"/>
          </p:nvPr>
        </p:nvSpPr>
        <p:spPr>
          <a:xfrm>
            <a:off x="646175" y="1235062"/>
            <a:ext cx="23157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2014</a:t>
            </a:r>
            <a:endParaRPr b="1" sz="1800">
              <a:solidFill>
                <a:schemeClr val="dk1"/>
              </a:solidFill>
            </a:endParaRPr>
          </a:p>
        </p:txBody>
      </p:sp>
      <p:sp>
        <p:nvSpPr>
          <p:cNvPr id="516" name="Google Shape;516;p64"/>
          <p:cNvSpPr txBox="1"/>
          <p:nvPr>
            <p:ph idx="4294967295" type="body"/>
          </p:nvPr>
        </p:nvSpPr>
        <p:spPr>
          <a:xfrm>
            <a:off x="646175" y="1560476"/>
            <a:ext cx="23157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400"/>
              <a:t>Translate web pages with Chrome extension</a:t>
            </a:r>
            <a:endParaRPr sz="1400"/>
          </a:p>
          <a:p>
            <a:pPr indent="0" lvl="0" marL="0" rtl="0" algn="l">
              <a:spcBef>
                <a:spcPts val="1600"/>
              </a:spcBef>
              <a:spcAft>
                <a:spcPts val="1600"/>
              </a:spcAft>
              <a:buNone/>
            </a:pPr>
            <a:r>
              <a:t/>
            </a:r>
            <a:endParaRPr sz="1400"/>
          </a:p>
        </p:txBody>
      </p:sp>
      <p:sp>
        <p:nvSpPr>
          <p:cNvPr id="517" name="Google Shape;517;p64"/>
          <p:cNvSpPr txBox="1"/>
          <p:nvPr>
            <p:ph type="title"/>
          </p:nvPr>
        </p:nvSpPr>
        <p:spPr>
          <a:xfrm>
            <a:off x="3251009" y="3668337"/>
            <a:ext cx="23157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August 2015</a:t>
            </a:r>
            <a:endParaRPr b="1" sz="1800">
              <a:solidFill>
                <a:schemeClr val="dk1"/>
              </a:solidFill>
            </a:endParaRPr>
          </a:p>
        </p:txBody>
      </p:sp>
      <p:sp>
        <p:nvSpPr>
          <p:cNvPr id="518" name="Google Shape;518;p64"/>
          <p:cNvSpPr txBox="1"/>
          <p:nvPr>
            <p:ph idx="4294967295" type="body"/>
          </p:nvPr>
        </p:nvSpPr>
        <p:spPr>
          <a:xfrm>
            <a:off x="3251009" y="3993750"/>
            <a:ext cx="23157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Translate conversations through your Android watch</a:t>
            </a:r>
            <a:endParaRPr sz="1400"/>
          </a:p>
        </p:txBody>
      </p:sp>
      <p:sp>
        <p:nvSpPr>
          <p:cNvPr id="519" name="Google Shape;519;p64"/>
          <p:cNvSpPr txBox="1"/>
          <p:nvPr>
            <p:ph type="title"/>
          </p:nvPr>
        </p:nvSpPr>
        <p:spPr>
          <a:xfrm>
            <a:off x="5091057" y="1235062"/>
            <a:ext cx="23532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2015</a:t>
            </a:r>
            <a:endParaRPr b="1" sz="1800">
              <a:solidFill>
                <a:schemeClr val="dk1"/>
              </a:solidFill>
            </a:endParaRPr>
          </a:p>
        </p:txBody>
      </p:sp>
      <p:sp>
        <p:nvSpPr>
          <p:cNvPr id="520" name="Google Shape;520;p64"/>
          <p:cNvSpPr txBox="1"/>
          <p:nvPr>
            <p:ph idx="4294967295" type="body"/>
          </p:nvPr>
        </p:nvSpPr>
        <p:spPr>
          <a:xfrm>
            <a:off x="5091049" y="1560476"/>
            <a:ext cx="23532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Translate text within an app</a:t>
            </a:r>
            <a:endParaRPr sz="1400"/>
          </a:p>
        </p:txBody>
      </p:sp>
      <p:sp>
        <p:nvSpPr>
          <p:cNvPr id="521" name="Google Shape;521;p64"/>
          <p:cNvSpPr txBox="1"/>
          <p:nvPr>
            <p:ph type="title"/>
          </p:nvPr>
        </p:nvSpPr>
        <p:spPr>
          <a:xfrm>
            <a:off x="6245122" y="3668337"/>
            <a:ext cx="23532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November 2015</a:t>
            </a:r>
            <a:endParaRPr b="1" sz="1800">
              <a:solidFill>
                <a:schemeClr val="dk1"/>
              </a:solidFill>
            </a:endParaRPr>
          </a:p>
        </p:txBody>
      </p:sp>
      <p:sp>
        <p:nvSpPr>
          <p:cNvPr id="522" name="Google Shape;522;p64"/>
          <p:cNvSpPr txBox="1"/>
          <p:nvPr>
            <p:ph idx="4294967295" type="body"/>
          </p:nvPr>
        </p:nvSpPr>
        <p:spPr>
          <a:xfrm>
            <a:off x="6245125" y="3993750"/>
            <a:ext cx="23532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400"/>
              <a:t>Translate written text from English or German to Arabic with the click of a camera</a:t>
            </a:r>
            <a:endParaRPr sz="1400"/>
          </a:p>
        </p:txBody>
      </p:sp>
      <p:cxnSp>
        <p:nvCxnSpPr>
          <p:cNvPr id="523" name="Google Shape;523;p64"/>
          <p:cNvCxnSpPr/>
          <p:nvPr/>
        </p:nvCxnSpPr>
        <p:spPr>
          <a:xfrm>
            <a:off x="3174800" y="3113100"/>
            <a:ext cx="0" cy="828000"/>
          </a:xfrm>
          <a:prstGeom prst="straightConnector1">
            <a:avLst/>
          </a:prstGeom>
          <a:noFill/>
          <a:ln cap="flat" cmpd="sng" w="9525">
            <a:solidFill>
              <a:schemeClr val="dk2"/>
            </a:solidFill>
            <a:prstDash val="solid"/>
            <a:round/>
            <a:headEnd len="med" w="med" type="none"/>
            <a:tailEnd len="med" w="med" type="oval"/>
          </a:ln>
        </p:spPr>
      </p:cxnSp>
      <p:cxnSp>
        <p:nvCxnSpPr>
          <p:cNvPr id="524" name="Google Shape;524;p64"/>
          <p:cNvCxnSpPr/>
          <p:nvPr/>
        </p:nvCxnSpPr>
        <p:spPr>
          <a:xfrm rot="10800000">
            <a:off x="4997750" y="1439375"/>
            <a:ext cx="0" cy="954600"/>
          </a:xfrm>
          <a:prstGeom prst="straightConnector1">
            <a:avLst/>
          </a:prstGeom>
          <a:noFill/>
          <a:ln cap="flat" cmpd="sng" w="9525">
            <a:solidFill>
              <a:schemeClr val="dk2"/>
            </a:solidFill>
            <a:prstDash val="solid"/>
            <a:round/>
            <a:headEnd len="med" w="med" type="none"/>
            <a:tailEnd len="med" w="med" type="oval"/>
          </a:ln>
        </p:spPr>
      </p:cxnSp>
      <p:cxnSp>
        <p:nvCxnSpPr>
          <p:cNvPr id="525" name="Google Shape;525;p64"/>
          <p:cNvCxnSpPr/>
          <p:nvPr/>
        </p:nvCxnSpPr>
        <p:spPr>
          <a:xfrm>
            <a:off x="6168925" y="3113100"/>
            <a:ext cx="0" cy="828000"/>
          </a:xfrm>
          <a:prstGeom prst="straightConnector1">
            <a:avLst/>
          </a:prstGeom>
          <a:noFill/>
          <a:ln cap="flat" cmpd="sng" w="9525">
            <a:solidFill>
              <a:schemeClr val="dk2"/>
            </a:solidFill>
            <a:prstDash val="solid"/>
            <a:round/>
            <a:headEnd len="med" w="med" type="none"/>
            <a:tailEnd len="med" w="med" type="oval"/>
          </a:ln>
        </p:spPr>
      </p:cxn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65"/>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people are saying</a:t>
            </a:r>
            <a:endParaRPr/>
          </a:p>
        </p:txBody>
      </p:sp>
      <p:sp>
        <p:nvSpPr>
          <p:cNvPr id="531" name="Google Shape;531;p65"/>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5"/>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5"/>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5"/>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Translate has officially inspired me to learn French </a:t>
            </a:r>
            <a:endParaRPr sz="2100">
              <a:solidFill>
                <a:schemeClr val="lt1"/>
              </a:solidFill>
            </a:endParaRPr>
          </a:p>
          <a:p>
            <a:pPr indent="0" lvl="0" marL="0" rtl="0" algn="l">
              <a:spcBef>
                <a:spcPts val="1200"/>
              </a:spcBef>
              <a:spcAft>
                <a:spcPts val="1200"/>
              </a:spcAft>
              <a:buNone/>
            </a:pPr>
            <a:r>
              <a:rPr b="0" lang="en" sz="1400"/>
              <a:t>Abby Author</a:t>
            </a:r>
            <a:r>
              <a:rPr b="0" lang="en" sz="1400">
                <a:solidFill>
                  <a:schemeClr val="lt1"/>
                </a:solidFill>
              </a:rPr>
              <a:t>, NYC</a:t>
            </a:r>
            <a:endParaRPr b="0" sz="1400">
              <a:solidFill>
                <a:schemeClr val="lt1"/>
              </a:solidFill>
            </a:endParaRPr>
          </a:p>
        </p:txBody>
      </p:sp>
      <p:sp>
        <p:nvSpPr>
          <p:cNvPr id="535" name="Google Shape;535;p65"/>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With this app, I’m confident to plan a trip to rural Vietnam</a:t>
            </a:r>
            <a:endParaRPr sz="2100">
              <a:solidFill>
                <a:schemeClr val="lt1"/>
              </a:solidFill>
            </a:endParaRPr>
          </a:p>
          <a:p>
            <a:pPr indent="0" lvl="0" marL="0" rtl="0" algn="l">
              <a:spcBef>
                <a:spcPts val="1200"/>
              </a:spcBef>
              <a:spcAft>
                <a:spcPts val="1200"/>
              </a:spcAft>
              <a:buNone/>
            </a:pPr>
            <a:r>
              <a:rPr b="0" lang="en" sz="1400"/>
              <a:t>Wendy Writer</a:t>
            </a:r>
            <a:r>
              <a:rPr b="0" lang="en" sz="1400">
                <a:solidFill>
                  <a:schemeClr val="lt1"/>
                </a:solidFill>
              </a:rPr>
              <a:t>, CA</a:t>
            </a:r>
            <a:endParaRPr sz="1400">
              <a:solidFill>
                <a:schemeClr val="lt1"/>
              </a:solidFill>
            </a:endParaRPr>
          </a:p>
        </p:txBody>
      </p:sp>
      <p:sp>
        <p:nvSpPr>
          <p:cNvPr id="536" name="Google Shape;536;p65"/>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Visual translation feels like magic</a:t>
            </a:r>
            <a:endParaRPr sz="2100">
              <a:solidFill>
                <a:schemeClr val="lt1"/>
              </a:solidFill>
            </a:endParaRPr>
          </a:p>
          <a:p>
            <a:pPr indent="0" lvl="0" marL="0" rtl="0" algn="l">
              <a:spcBef>
                <a:spcPts val="1200"/>
              </a:spcBef>
              <a:spcAft>
                <a:spcPts val="1200"/>
              </a:spcAft>
              <a:buNone/>
            </a:pPr>
            <a:r>
              <a:rPr b="0" lang="en" sz="1400"/>
              <a:t>Ronny Reader</a:t>
            </a:r>
            <a:r>
              <a:rPr b="0" lang="en" sz="1400">
                <a:solidFill>
                  <a:schemeClr val="lt1"/>
                </a:solidFill>
              </a:rPr>
              <a:t>, NYC</a:t>
            </a:r>
            <a:endParaRPr b="0" sz="1400">
              <a:solidFill>
                <a:schemeClr val="lt1"/>
              </a:solidFill>
            </a:endParaRPr>
          </a:p>
        </p:txBody>
      </p:sp>
      <p:sp>
        <p:nvSpPr>
          <p:cNvPr id="537" name="Google Shape;537;p65"/>
          <p:cNvSpPr txBox="1"/>
          <p:nvPr/>
        </p:nvSpPr>
        <p:spPr>
          <a:xfrm>
            <a:off x="283100" y="4654975"/>
            <a:ext cx="6244200" cy="257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i="1" lang="en" sz="1200">
                <a:solidFill>
                  <a:schemeClr val="lt1"/>
                </a:solidFill>
                <a:latin typeface="Lato"/>
                <a:ea typeface="Lato"/>
                <a:cs typeface="Lato"/>
                <a:sym typeface="Lato"/>
              </a:rPr>
              <a:t>Quotes for illustration purposes only</a:t>
            </a:r>
            <a:endParaRPr i="1" sz="1200">
              <a:solidFill>
                <a:schemeClr val="accent5"/>
              </a:solidFill>
              <a:latin typeface="Lato"/>
              <a:ea typeface="Lato"/>
              <a:cs typeface="Lato"/>
              <a:sym typeface="Lato"/>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1" name="Shape 541"/>
        <p:cNvGrpSpPr/>
        <p:nvPr/>
      </p:nvGrpSpPr>
      <p:grpSpPr>
        <a:xfrm>
          <a:off x="0" y="0"/>
          <a:ext cx="0" cy="0"/>
          <a:chOff x="0" y="0"/>
          <a:chExt cx="0" cy="0"/>
        </a:xfrm>
      </p:grpSpPr>
      <p:pic>
        <p:nvPicPr>
          <p:cNvPr id="542" name="Google Shape;542;p66"/>
          <p:cNvPicPr preferRelativeResize="0"/>
          <p:nvPr/>
        </p:nvPicPr>
        <p:blipFill rotWithShape="1">
          <a:blip r:embed="rId3">
            <a:alphaModFix/>
          </a:blip>
          <a:srcRect b="14093" l="2132" r="6751" t="6554"/>
          <a:stretch/>
        </p:blipFill>
        <p:spPr>
          <a:xfrm>
            <a:off x="0" y="0"/>
            <a:ext cx="9144001" cy="5143500"/>
          </a:xfrm>
          <a:prstGeom prst="rect">
            <a:avLst/>
          </a:prstGeom>
          <a:noFill/>
          <a:ln>
            <a:noFill/>
          </a:ln>
        </p:spPr>
      </p:pic>
      <p:sp>
        <p:nvSpPr>
          <p:cNvPr id="543" name="Google Shape;543;p66"/>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 a 2nd language? </a:t>
            </a:r>
            <a:br>
              <a:rPr lang="en"/>
            </a:br>
            <a:r>
              <a:rPr lang="en"/>
              <a:t>Make Google Translate  even better by joining </a:t>
            </a:r>
            <a:br>
              <a:rPr lang="en"/>
            </a:br>
            <a:r>
              <a:rPr lang="en"/>
              <a:t>the </a:t>
            </a:r>
            <a:r>
              <a:rPr lang="en">
                <a:solidFill>
                  <a:schemeClr val="accent5"/>
                </a:solidFill>
                <a:uFill>
                  <a:noFill/>
                </a:uFill>
                <a:hlinkClick r:id="rId4">
                  <a:extLst>
                    <a:ext uri="{A12FA001-AC4F-418D-AE19-62706E023703}">
                      <ahyp:hlinkClr val="tx"/>
                    </a:ext>
                  </a:extLst>
                </a:hlinkClick>
              </a:rPr>
              <a:t>community</a:t>
            </a:r>
            <a:r>
              <a:rPr lang="en"/>
              <a:t>.</a:t>
            </a:r>
            <a:endParaRPr/>
          </a:p>
        </p:txBody>
      </p:sp>
      <p:grpSp>
        <p:nvGrpSpPr>
          <p:cNvPr id="544" name="Google Shape;544;p66"/>
          <p:cNvGrpSpPr/>
          <p:nvPr/>
        </p:nvGrpSpPr>
        <p:grpSpPr>
          <a:xfrm>
            <a:off x="6781388" y="2464029"/>
            <a:ext cx="2212050" cy="2537076"/>
            <a:chOff x="6803275" y="395363"/>
            <a:chExt cx="2212050" cy="2537076"/>
          </a:xfrm>
        </p:grpSpPr>
        <p:pic>
          <p:nvPicPr>
            <p:cNvPr id="545" name="Google Shape;545;p66"/>
            <p:cNvPicPr preferRelativeResize="0"/>
            <p:nvPr/>
          </p:nvPicPr>
          <p:blipFill>
            <a:blip r:embed="rId5">
              <a:alphaModFix/>
            </a:blip>
            <a:stretch>
              <a:fillRect/>
            </a:stretch>
          </p:blipFill>
          <p:spPr>
            <a:xfrm>
              <a:off x="6803275" y="427445"/>
              <a:ext cx="2212050" cy="2504994"/>
            </a:xfrm>
            <a:prstGeom prst="rect">
              <a:avLst/>
            </a:prstGeom>
            <a:noFill/>
            <a:ln>
              <a:noFill/>
            </a:ln>
          </p:spPr>
        </p:pic>
        <p:pic>
          <p:nvPicPr>
            <p:cNvPr descr="Piece of duct tape sticking a note to the slide" id="546" name="Google Shape;546;p66"/>
            <p:cNvPicPr preferRelativeResize="0"/>
            <p:nvPr/>
          </p:nvPicPr>
          <p:blipFill rotWithShape="1">
            <a:blip r:embed="rId6">
              <a:alphaModFix/>
            </a:blip>
            <a:srcRect b="10011" l="9244" r="2118" t="5926"/>
            <a:stretch/>
          </p:blipFill>
          <p:spPr>
            <a:xfrm rot="154826">
              <a:off x="7370663" y="419419"/>
              <a:ext cx="1077273" cy="382687"/>
            </a:xfrm>
            <a:prstGeom prst="rect">
              <a:avLst/>
            </a:prstGeom>
            <a:noFill/>
            <a:ln>
              <a:noFill/>
            </a:ln>
          </p:spPr>
        </p:pic>
        <p:sp>
          <p:nvSpPr>
            <p:cNvPr id="547" name="Google Shape;547;p66"/>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200">
                  <a:solidFill>
                    <a:schemeClr val="dk2"/>
                  </a:solidFill>
                  <a:latin typeface="Raleway"/>
                  <a:ea typeface="Raleway"/>
                  <a:cs typeface="Raleway"/>
                  <a:sym typeface="Raleway"/>
                </a:rPr>
                <a:t>Inspire your audience to act on the information they just learned. </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Depending on your idea, this can be anything from downloading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an app to joining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an organization.</a:t>
              </a:r>
              <a:endParaRPr b="1">
                <a:solidFill>
                  <a:schemeClr val="dk1"/>
                </a:solidFill>
                <a:latin typeface="Raleway"/>
                <a:ea typeface="Raleway"/>
                <a:cs typeface="Raleway"/>
                <a:sym typeface="Raleway"/>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51" name="Shape 551"/>
        <p:cNvGrpSpPr/>
        <p:nvPr/>
      </p:nvGrpSpPr>
      <p:grpSpPr>
        <a:xfrm>
          <a:off x="0" y="0"/>
          <a:ext cx="0" cy="0"/>
          <a:chOff x="0" y="0"/>
          <a:chExt cx="0" cy="0"/>
        </a:xfrm>
      </p:grpSpPr>
      <p:pic>
        <p:nvPicPr>
          <p:cNvPr id="552" name="Google Shape;552;p67"/>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553" name="Google Shape;553;p67"/>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554" name="Google Shape;554;p67"/>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Good luck!</a:t>
            </a:r>
            <a:endParaRPr b="1" sz="3000">
              <a:solidFill>
                <a:schemeClr val="lt2"/>
              </a:solidFill>
              <a:latin typeface="Raleway"/>
              <a:ea typeface="Raleway"/>
              <a:cs typeface="Raleway"/>
              <a:sym typeface="Raleway"/>
            </a:endParaRPr>
          </a:p>
        </p:txBody>
      </p:sp>
      <p:sp>
        <p:nvSpPr>
          <p:cNvPr id="555" name="Google Shape;555;p67"/>
          <p:cNvSpPr txBox="1"/>
          <p:nvPr>
            <p:ph idx="4294967295" type="body"/>
          </p:nvPr>
        </p:nvSpPr>
        <p:spPr>
          <a:xfrm>
            <a:off x="2855550" y="1377478"/>
            <a:ext cx="3432900" cy="163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200">
                <a:latin typeface="Raleway"/>
                <a:ea typeface="Raleway"/>
                <a:cs typeface="Raleway"/>
                <a:sym typeface="Raleway"/>
              </a:rPr>
              <a:t>We hope you’ll use these tips to go out and deliver a memorable pitch for your product </a:t>
            </a:r>
            <a:br>
              <a:rPr lang="en" sz="1200">
                <a:latin typeface="Raleway"/>
                <a:ea typeface="Raleway"/>
                <a:cs typeface="Raleway"/>
                <a:sym typeface="Raleway"/>
              </a:rPr>
            </a:br>
            <a:r>
              <a:rPr lang="en" sz="1200">
                <a:latin typeface="Raleway"/>
                <a:ea typeface="Raleway"/>
                <a:cs typeface="Raleway"/>
                <a:sym typeface="Raleway"/>
              </a:rPr>
              <a:t>or service!</a:t>
            </a:r>
            <a:endParaRPr sz="1200">
              <a:latin typeface="Raleway"/>
              <a:ea typeface="Raleway"/>
              <a:cs typeface="Raleway"/>
              <a:sym typeface="Raleway"/>
            </a:endParaRPr>
          </a:p>
          <a:p>
            <a:pPr indent="0" lvl="0" marL="0" rtl="0" algn="l">
              <a:spcBef>
                <a:spcPts val="1200"/>
              </a:spcBef>
              <a:spcAft>
                <a:spcPts val="1200"/>
              </a:spcAft>
              <a:buNone/>
            </a:pPr>
            <a:r>
              <a:rPr lang="en" sz="1200">
                <a:latin typeface="Raleway"/>
                <a:ea typeface="Raleway"/>
                <a:cs typeface="Raleway"/>
                <a:sym typeface="Raleway"/>
              </a:rPr>
              <a:t>For more (free) presentation tips relevant to other types of messages, go to</a:t>
            </a:r>
            <a:br>
              <a:rPr lang="en" sz="1200">
                <a:latin typeface="Raleway"/>
                <a:ea typeface="Raleway"/>
                <a:cs typeface="Raleway"/>
                <a:sym typeface="Raleway"/>
              </a:rPr>
            </a:br>
            <a:r>
              <a:rPr lang="en" sz="1200" u="sng">
                <a:solidFill>
                  <a:schemeClr val="dk1"/>
                </a:solidFill>
                <a:latin typeface="Raleway"/>
                <a:ea typeface="Raleway"/>
                <a:cs typeface="Raleway"/>
                <a:sym typeface="Raleway"/>
                <a:hlinkClick r:id="rId5">
                  <a:extLst>
                    <a:ext uri="{A12FA001-AC4F-418D-AE19-62706E023703}">
                      <ahyp:hlinkClr val="tx"/>
                    </a:ext>
                  </a:extLst>
                </a:hlinkClick>
              </a:rPr>
              <a:t>heathbrothers.com/presentations</a:t>
            </a:r>
            <a:endParaRPr sz="1200" u="sng">
              <a:solidFill>
                <a:schemeClr val="dk1"/>
              </a:solidFill>
              <a:latin typeface="Raleway"/>
              <a:ea typeface="Raleway"/>
              <a:cs typeface="Raleway"/>
              <a:sym typeface="Raleway"/>
            </a:endParaRPr>
          </a:p>
        </p:txBody>
      </p:sp>
      <p:pic>
        <p:nvPicPr>
          <p:cNvPr descr="Book titled, &quot;Made To Stick,&quot; standing on its side" id="556" name="Google Shape;556;p67"/>
          <p:cNvPicPr preferRelativeResize="0"/>
          <p:nvPr/>
        </p:nvPicPr>
        <p:blipFill>
          <a:blip r:embed="rId6">
            <a:alphaModFix/>
          </a:blip>
          <a:stretch>
            <a:fillRect/>
          </a:stretch>
        </p:blipFill>
        <p:spPr>
          <a:xfrm>
            <a:off x="5176950" y="3083225"/>
            <a:ext cx="1184925" cy="1545950"/>
          </a:xfrm>
          <a:prstGeom prst="rect">
            <a:avLst/>
          </a:prstGeom>
          <a:noFill/>
          <a:ln>
            <a:noFill/>
          </a:ln>
        </p:spPr>
      </p:pic>
      <p:sp>
        <p:nvSpPr>
          <p:cNvPr id="557" name="Google Shape;557;p67"/>
          <p:cNvSpPr txBox="1"/>
          <p:nvPr/>
        </p:nvSpPr>
        <p:spPr>
          <a:xfrm>
            <a:off x="2855550" y="3495513"/>
            <a:ext cx="2103000" cy="10122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2"/>
                </a:solidFill>
                <a:latin typeface="Raleway"/>
                <a:ea typeface="Raleway"/>
                <a:cs typeface="Raleway"/>
                <a:sym typeface="Raleway"/>
              </a:rPr>
              <a:t>For more about making your ideas stick with others, check out our book!</a:t>
            </a:r>
            <a:endParaRPr sz="1200">
              <a:solidFill>
                <a:schemeClr val="dk2"/>
              </a:solidFill>
              <a:latin typeface="Raleway"/>
              <a:ea typeface="Raleway"/>
              <a:cs typeface="Raleway"/>
              <a:sym typeface="Raleway"/>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 name="Shape 561"/>
        <p:cNvGrpSpPr/>
        <p:nvPr/>
      </p:nvGrpSpPr>
      <p:grpSpPr>
        <a:xfrm>
          <a:off x="0" y="0"/>
          <a:ext cx="0" cy="0"/>
          <a:chOff x="0" y="0"/>
          <a:chExt cx="0" cy="0"/>
        </a:xfrm>
      </p:grpSpPr>
      <p:sp>
        <p:nvSpPr>
          <p:cNvPr id="562" name="Google Shape;562;p68"/>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5"/>
                </a:solidFill>
              </a:rPr>
              <a:t>Just one!</a:t>
            </a:r>
            <a:r>
              <a:rPr lang="en"/>
              <a:t> Your own.</a:t>
            </a:r>
            <a:endParaRPr/>
          </a:p>
          <a:p>
            <a:pPr indent="0" lvl="0" marL="0" rtl="0" algn="l">
              <a:spcBef>
                <a:spcPts val="1000"/>
              </a:spcBef>
              <a:spcAft>
                <a:spcPts val="1000"/>
              </a:spcAft>
              <a:buNone/>
            </a:pPr>
            <a:r>
              <a:rPr b="0" lang="en" sz="2400"/>
              <a:t>(With a little help from your smart phone)</a:t>
            </a:r>
            <a:endParaRPr b="0" sz="2400"/>
          </a:p>
        </p:txBody>
      </p:sp>
      <p:grpSp>
        <p:nvGrpSpPr>
          <p:cNvPr id="563" name="Google Shape;563;p68"/>
          <p:cNvGrpSpPr/>
          <p:nvPr/>
        </p:nvGrpSpPr>
        <p:grpSpPr>
          <a:xfrm>
            <a:off x="6781388" y="2464035"/>
            <a:ext cx="2212050" cy="2537076"/>
            <a:chOff x="6803275" y="395363"/>
            <a:chExt cx="2212050" cy="2537076"/>
          </a:xfrm>
        </p:grpSpPr>
        <p:pic>
          <p:nvPicPr>
            <p:cNvPr id="564" name="Google Shape;564;p68"/>
            <p:cNvPicPr preferRelativeResize="0"/>
            <p:nvPr/>
          </p:nvPicPr>
          <p:blipFill>
            <a:blip r:embed="rId3">
              <a:alphaModFix/>
            </a:blip>
            <a:stretch>
              <a:fillRect/>
            </a:stretch>
          </p:blipFill>
          <p:spPr>
            <a:xfrm>
              <a:off x="6803275" y="427445"/>
              <a:ext cx="2212050" cy="2504994"/>
            </a:xfrm>
            <a:prstGeom prst="rect">
              <a:avLst/>
            </a:prstGeom>
            <a:noFill/>
            <a:ln>
              <a:noFill/>
            </a:ln>
          </p:spPr>
        </p:pic>
        <p:pic>
          <p:nvPicPr>
            <p:cNvPr descr="Piece of duct tape sticking a note to the slide" id="565" name="Google Shape;565;p68"/>
            <p:cNvPicPr preferRelativeResize="0"/>
            <p:nvPr/>
          </p:nvPicPr>
          <p:blipFill rotWithShape="1">
            <a:blip r:embed="rId4">
              <a:alphaModFix/>
            </a:blip>
            <a:srcRect b="10011" l="9244" r="2118" t="5926"/>
            <a:stretch/>
          </p:blipFill>
          <p:spPr>
            <a:xfrm rot="154826">
              <a:off x="7370663" y="419419"/>
              <a:ext cx="1077273" cy="382687"/>
            </a:xfrm>
            <a:prstGeom prst="rect">
              <a:avLst/>
            </a:prstGeom>
            <a:noFill/>
            <a:ln>
              <a:noFill/>
            </a:ln>
          </p:spPr>
        </p:pic>
        <p:sp>
          <p:nvSpPr>
            <p:cNvPr id="566" name="Google Shape;566;p68"/>
            <p:cNvSpPr txBox="1"/>
            <p:nvPr/>
          </p:nvSpPr>
          <p:spPr>
            <a:xfrm>
              <a:off x="6944800" y="684231"/>
              <a:ext cx="1929000" cy="200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solidFill>
                    <a:schemeClr val="dk1"/>
                  </a:solidFill>
                  <a:latin typeface="Raleway"/>
                  <a:ea typeface="Raleway"/>
                  <a:cs typeface="Raleway"/>
                  <a:sym typeface="Raleway"/>
                </a:rPr>
                <a:t>Tip</a:t>
              </a:r>
              <a:endParaRPr b="1">
                <a:solidFill>
                  <a:schemeClr val="dk1"/>
                </a:solidFill>
                <a:latin typeface="Raleway"/>
                <a:ea typeface="Raleway"/>
                <a:cs typeface="Raleway"/>
                <a:sym typeface="Raleway"/>
              </a:endParaRPr>
            </a:p>
            <a:p>
              <a:pPr indent="0" lvl="0" marL="0" rtl="0" algn="l">
                <a:spcBef>
                  <a:spcPts val="800"/>
                </a:spcBef>
                <a:spcAft>
                  <a:spcPts val="0"/>
                </a:spcAft>
                <a:buNone/>
              </a:pPr>
              <a:r>
                <a:rPr lang="en" sz="1200">
                  <a:solidFill>
                    <a:schemeClr val="dk2"/>
                  </a:solidFill>
                  <a:latin typeface="Raleway"/>
                  <a:ea typeface="Raleway"/>
                  <a:cs typeface="Raleway"/>
                  <a:sym typeface="Raleway"/>
                </a:rPr>
                <a:t>Remember. If something sounds like common sense, people will ignore it. </a:t>
              </a:r>
              <a:endParaRPr sz="1200">
                <a:solidFill>
                  <a:schemeClr val="dk2"/>
                </a:solidFill>
                <a:latin typeface="Raleway"/>
                <a:ea typeface="Raleway"/>
                <a:cs typeface="Raleway"/>
                <a:sym typeface="Raleway"/>
              </a:endParaRPr>
            </a:p>
            <a:p>
              <a:pPr indent="0" lvl="0" marL="0" rtl="0" algn="l">
                <a:spcBef>
                  <a:spcPts val="800"/>
                </a:spcBef>
                <a:spcAft>
                  <a:spcPts val="800"/>
                </a:spcAft>
                <a:buNone/>
              </a:pPr>
              <a:r>
                <a:rPr lang="en" sz="1200">
                  <a:solidFill>
                    <a:schemeClr val="dk2"/>
                  </a:solidFill>
                  <a:latin typeface="Raleway"/>
                  <a:ea typeface="Raleway"/>
                  <a:cs typeface="Raleway"/>
                  <a:sym typeface="Raleway"/>
                </a:rPr>
                <a:t>Highlight what is unexpected about </a:t>
              </a:r>
              <a:br>
                <a:rPr lang="en" sz="1200">
                  <a:solidFill>
                    <a:schemeClr val="dk2"/>
                  </a:solidFill>
                  <a:latin typeface="Raleway"/>
                  <a:ea typeface="Raleway"/>
                  <a:cs typeface="Raleway"/>
                  <a:sym typeface="Raleway"/>
                </a:rPr>
              </a:br>
              <a:r>
                <a:rPr lang="en" sz="1200">
                  <a:solidFill>
                    <a:schemeClr val="dk2"/>
                  </a:solidFill>
                  <a:latin typeface="Raleway"/>
                  <a:ea typeface="Raleway"/>
                  <a:cs typeface="Raleway"/>
                  <a:sym typeface="Raleway"/>
                </a:rPr>
                <a:t>your topic.</a:t>
              </a:r>
              <a:endParaRPr b="1" sz="1200">
                <a:solidFill>
                  <a:schemeClr val="dk2"/>
                </a:solidFill>
                <a:latin typeface="Raleway"/>
                <a:ea typeface="Raleway"/>
                <a:cs typeface="Raleway"/>
                <a:sym typeface="Raleway"/>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69"/>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Selling your idea</a:t>
            </a:r>
            <a:endParaRPr sz="2400"/>
          </a:p>
        </p:txBody>
      </p:sp>
      <p:sp>
        <p:nvSpPr>
          <p:cNvPr id="572" name="Google Shape;572;p69"/>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b="0" lang="en" sz="1800">
                <a:latin typeface="Lato"/>
                <a:ea typeface="Lato"/>
                <a:cs typeface="Lato"/>
                <a:sym typeface="Lato"/>
              </a:rPr>
              <a:t>Created in partnership with Chip and Dan Heath, authors of the bestselling book Made To Stick, this template advises users on how to build and deliver a memorable presentation of a new product, service, or idea.</a:t>
            </a:r>
            <a:endParaRPr sz="1700">
              <a:latin typeface="Lato"/>
              <a:ea typeface="Lato"/>
              <a:cs typeface="Lato"/>
              <a:sym typeface="Lato"/>
            </a:endParaRPr>
          </a:p>
        </p:txBody>
      </p:sp>
      <p:pic>
        <p:nvPicPr>
          <p:cNvPr descr="Book titled, &quot;Made To Stick,&quot; standing on its side" id="573" name="Google Shape;573;p69"/>
          <p:cNvPicPr preferRelativeResize="0"/>
          <p:nvPr/>
        </p:nvPicPr>
        <p:blipFill>
          <a:blip r:embed="rId3">
            <a:alphaModFix/>
          </a:blip>
          <a:stretch>
            <a:fillRect/>
          </a:stretch>
        </p:blipFill>
        <p:spPr>
          <a:xfrm>
            <a:off x="7343776" y="2804500"/>
            <a:ext cx="1572275" cy="2051350"/>
          </a:xfrm>
          <a:prstGeom prst="rect">
            <a:avLst/>
          </a:prstGeom>
          <a:noFill/>
          <a:ln>
            <a:noFill/>
          </a:ln>
        </p:spPr>
      </p:pic>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4"/>
        </a:solidFill>
      </p:bgPr>
    </p:bg>
    <p:spTree>
      <p:nvGrpSpPr>
        <p:cNvPr id="577" name="Shape 577"/>
        <p:cNvGrpSpPr/>
        <p:nvPr/>
      </p:nvGrpSpPr>
      <p:grpSpPr>
        <a:xfrm>
          <a:off x="0" y="0"/>
          <a:ext cx="0" cy="0"/>
          <a:chOff x="0" y="0"/>
          <a:chExt cx="0" cy="0"/>
        </a:xfrm>
      </p:grpSpPr>
      <p:sp>
        <p:nvSpPr>
          <p:cNvPr id="578" name="Google Shape;578;p70"/>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70"/>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70"/>
          <p:cNvSpPr txBox="1"/>
          <p:nvPr>
            <p:ph idx="1" type="subTitle"/>
          </p:nvPr>
        </p:nvSpPr>
        <p:spPr>
          <a:xfrm>
            <a:off x="5778050" y="558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HTML APP etc. </a:t>
            </a:r>
            <a:endParaRPr sz="1400">
              <a:latin typeface="Arial"/>
              <a:ea typeface="Arial"/>
              <a:cs typeface="Arial"/>
              <a:sym typeface="Arial"/>
            </a:endParaRPr>
          </a:p>
          <a:p>
            <a:pPr indent="0" lvl="0" marL="0" rtl="0" algn="r">
              <a:spcBef>
                <a:spcPts val="0"/>
              </a:spcBef>
              <a:spcAft>
                <a:spcPts val="0"/>
              </a:spcAft>
              <a:buNone/>
            </a:pPr>
            <a:r>
              <a:rPr lang="en"/>
              <a:t>HTML APP etc. </a:t>
            </a:r>
            <a:endParaRPr sz="1400">
              <a:latin typeface="Arial"/>
              <a:ea typeface="Arial"/>
              <a:cs typeface="Arial"/>
              <a:sym typeface="Arial"/>
            </a:endParaRPr>
          </a:p>
          <a:p>
            <a:pPr indent="0" lvl="0" marL="0" rtl="0" algn="r">
              <a:spcBef>
                <a:spcPts val="0"/>
              </a:spcBef>
              <a:spcAft>
                <a:spcPts val="0"/>
              </a:spcAft>
              <a:buNone/>
            </a:pPr>
            <a:r>
              <a:t/>
            </a:r>
            <a:endParaRPr/>
          </a:p>
        </p:txBody>
      </p:sp>
      <p:sp>
        <p:nvSpPr>
          <p:cNvPr id="581" name="Google Shape;581;p70"/>
          <p:cNvSpPr txBox="1"/>
          <p:nvPr>
            <p:ph idx="1" type="subTitle"/>
          </p:nvPr>
        </p:nvSpPr>
        <p:spPr>
          <a:xfrm>
            <a:off x="5778050" y="55850"/>
            <a:ext cx="29022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HTML APP etc. </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18" name="Shape 118"/>
        <p:cNvGrpSpPr/>
        <p:nvPr/>
      </p:nvGrpSpPr>
      <p:grpSpPr>
        <a:xfrm>
          <a:off x="0" y="0"/>
          <a:ext cx="0" cy="0"/>
          <a:chOff x="0" y="0"/>
          <a:chExt cx="0" cy="0"/>
        </a:xfrm>
      </p:grpSpPr>
      <p:sp>
        <p:nvSpPr>
          <p:cNvPr id="119" name="Google Shape;119;p18"/>
          <p:cNvSpPr txBox="1"/>
          <p:nvPr>
            <p:ph type="ctrTitle"/>
          </p:nvPr>
        </p:nvSpPr>
        <p:spPr>
          <a:xfrm>
            <a:off x="2371725" y="630225"/>
            <a:ext cx="6331500" cy="69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 </a:t>
            </a:r>
            <a:endParaRPr/>
          </a:p>
        </p:txBody>
      </p:sp>
      <p:sp>
        <p:nvSpPr>
          <p:cNvPr id="120" name="Google Shape;120;p18"/>
          <p:cNvSpPr txBox="1"/>
          <p:nvPr>
            <p:ph idx="1" type="subTitle"/>
          </p:nvPr>
        </p:nvSpPr>
        <p:spPr>
          <a:xfrm>
            <a:off x="6361050" y="455500"/>
            <a:ext cx="23037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 </a:t>
            </a:r>
            <a:endParaRPr/>
          </a:p>
        </p:txBody>
      </p:sp>
      <p:sp>
        <p:nvSpPr>
          <p:cNvPr id="121" name="Google Shape;121;p18"/>
          <p:cNvSpPr txBox="1"/>
          <p:nvPr/>
        </p:nvSpPr>
        <p:spPr>
          <a:xfrm>
            <a:off x="772850" y="765425"/>
            <a:ext cx="78108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lt1"/>
                </a:solidFill>
              </a:rPr>
              <a:t>Questions we hope to answer.  </a:t>
            </a:r>
            <a:endParaRPr u="sng">
              <a:solidFill>
                <a:schemeClr val="lt1"/>
              </a:solidFill>
            </a:endParaRPr>
          </a:p>
          <a:p>
            <a:pPr indent="0" lvl="0" marL="0" rtl="0" algn="l">
              <a:spcBef>
                <a:spcPts val="0"/>
              </a:spcBef>
              <a:spcAft>
                <a:spcPts val="0"/>
              </a:spcAft>
              <a:buNone/>
            </a:pPr>
            <a:r>
              <a:rPr lang="en">
                <a:solidFill>
                  <a:schemeClr val="lt1"/>
                </a:solidFill>
              </a:rPr>
              <a:t>In this analysis I will be focusing on the following questions:</a:t>
            </a:r>
            <a:endParaRPr>
              <a:solidFill>
                <a:schemeClr val="lt1"/>
              </a:solidFill>
            </a:endParaRPr>
          </a:p>
          <a:p>
            <a:pPr indent="0" lvl="0" marL="0" rtl="0" algn="l">
              <a:spcBef>
                <a:spcPts val="0"/>
              </a:spcBef>
              <a:spcAft>
                <a:spcPts val="0"/>
              </a:spcAft>
              <a:buNone/>
            </a:pPr>
            <a:r>
              <a:t/>
            </a:r>
            <a:endParaRPr>
              <a:solidFill>
                <a:schemeClr val="lt1"/>
              </a:solidFill>
            </a:endParaRPr>
          </a:p>
          <a:p>
            <a:pPr indent="0" lvl="0" marL="0" rtl="0" algn="l">
              <a:spcBef>
                <a:spcPts val="0"/>
              </a:spcBef>
              <a:spcAft>
                <a:spcPts val="0"/>
              </a:spcAft>
              <a:buNone/>
            </a:pPr>
            <a:r>
              <a:rPr lang="en">
                <a:solidFill>
                  <a:schemeClr val="lt1"/>
                </a:solidFill>
              </a:rPr>
              <a:t>- � What is the Minimum Salary?</a:t>
            </a:r>
            <a:endParaRPr>
              <a:solidFill>
                <a:schemeClr val="lt1"/>
              </a:solidFill>
            </a:endParaRPr>
          </a:p>
          <a:p>
            <a:pPr indent="0" lvl="0" marL="0" rtl="0" algn="l">
              <a:spcBef>
                <a:spcPts val="0"/>
              </a:spcBef>
              <a:spcAft>
                <a:spcPts val="0"/>
              </a:spcAft>
              <a:buNone/>
            </a:pPr>
            <a:r>
              <a:rPr lang="en">
                <a:solidFill>
                  <a:schemeClr val="lt1"/>
                </a:solidFill>
              </a:rPr>
              <a:t>- � What is the Maximum Salary? </a:t>
            </a:r>
            <a:endParaRPr>
              <a:solidFill>
                <a:schemeClr val="lt1"/>
              </a:solidFill>
            </a:endParaRPr>
          </a:p>
          <a:p>
            <a:pPr indent="0" lvl="0" marL="0" rtl="0" algn="l">
              <a:spcBef>
                <a:spcPts val="0"/>
              </a:spcBef>
              <a:spcAft>
                <a:spcPts val="0"/>
              </a:spcAft>
              <a:buNone/>
            </a:pPr>
            <a:r>
              <a:rPr lang="en">
                <a:solidFill>
                  <a:schemeClr val="lt1"/>
                </a:solidFill>
              </a:rPr>
              <a:t>- � What is the Average Salary? </a:t>
            </a:r>
            <a:endParaRPr>
              <a:solidFill>
                <a:schemeClr val="lt1"/>
              </a:solidFill>
            </a:endParaRPr>
          </a:p>
          <a:p>
            <a:pPr indent="0" lvl="0" marL="0" rtl="0" algn="l">
              <a:spcBef>
                <a:spcPts val="0"/>
              </a:spcBef>
              <a:spcAft>
                <a:spcPts val="0"/>
              </a:spcAft>
              <a:buNone/>
            </a:pPr>
            <a:r>
              <a:rPr lang="en">
                <a:solidFill>
                  <a:schemeClr val="lt1"/>
                </a:solidFill>
              </a:rPr>
              <a:t>- � What are the number of Job Openings by Job Title? </a:t>
            </a:r>
            <a:endParaRPr>
              <a:solidFill>
                <a:schemeClr val="lt1"/>
              </a:solidFill>
            </a:endParaRPr>
          </a:p>
          <a:p>
            <a:pPr indent="0" lvl="0" marL="0" rtl="0" algn="l">
              <a:spcBef>
                <a:spcPts val="0"/>
              </a:spcBef>
              <a:spcAft>
                <a:spcPts val="0"/>
              </a:spcAft>
              <a:buNone/>
            </a:pPr>
            <a:r>
              <a:rPr lang="en">
                <a:solidFill>
                  <a:schemeClr val="lt1"/>
                </a:solidFill>
              </a:rPr>
              <a:t>- � What are the number of Job Openings by Industry? </a:t>
            </a:r>
            <a:endParaRPr>
              <a:solidFill>
                <a:schemeClr val="lt1"/>
              </a:solidFill>
            </a:endParaRPr>
          </a:p>
          <a:p>
            <a:pPr indent="0" lvl="0" marL="0" rtl="0" algn="l">
              <a:spcBef>
                <a:spcPts val="0"/>
              </a:spcBef>
              <a:spcAft>
                <a:spcPts val="0"/>
              </a:spcAft>
              <a:buNone/>
            </a:pPr>
            <a:r>
              <a:rPr lang="en">
                <a:solidFill>
                  <a:schemeClr val="lt1"/>
                </a:solidFill>
              </a:rPr>
              <a:t>- � What are the number of Job Openings by Sector?                   </a:t>
            </a:r>
            <a:endParaRPr>
              <a:solidFill>
                <a:schemeClr val="lt1"/>
              </a:solidFill>
            </a:endParaRPr>
          </a:p>
          <a:p>
            <a:pPr indent="0" lvl="0" marL="0" rtl="0" algn="l">
              <a:spcBef>
                <a:spcPts val="0"/>
              </a:spcBef>
              <a:spcAft>
                <a:spcPts val="0"/>
              </a:spcAft>
              <a:buNone/>
            </a:pPr>
            <a:r>
              <a:rPr lang="en">
                <a:solidFill>
                  <a:schemeClr val="lt1"/>
                </a:solidFill>
              </a:rPr>
              <a:t>                 </a:t>
            </a:r>
            <a:endParaRPr>
              <a:solidFill>
                <a:schemeClr val="lt1"/>
              </a:solidFill>
            </a:endParaRPr>
          </a:p>
          <a:p>
            <a:pPr indent="0" lvl="0" marL="0" rtl="0" algn="l">
              <a:spcBef>
                <a:spcPts val="0"/>
              </a:spcBef>
              <a:spcAft>
                <a:spcPts val="0"/>
              </a:spcAft>
              <a:buNone/>
            </a:pPr>
            <a:r>
              <a:rPr lang="en">
                <a:solidFill>
                  <a:schemeClr val="lt1"/>
                </a:solidFill>
              </a:rPr>
              <a:t>- � Correlation between Variables?  </a:t>
            </a:r>
            <a:endParaRPr>
              <a:solidFill>
                <a:schemeClr val="lt1"/>
              </a:solidFill>
            </a:endParaRPr>
          </a:p>
          <a:p>
            <a:pPr indent="0" lvl="0" marL="0" rtl="0" algn="l">
              <a:spcBef>
                <a:spcPts val="0"/>
              </a:spcBef>
              <a:spcAft>
                <a:spcPts val="0"/>
              </a:spcAft>
              <a:buNone/>
            </a:pPr>
            <a:r>
              <a:rPr lang="en">
                <a:solidFill>
                  <a:schemeClr val="lt1"/>
                </a:solidFill>
              </a:rPr>
              <a:t>- � What attributes are most important in predicting the salary of a job?</a:t>
            </a:r>
            <a:endParaRPr>
              <a:solidFill>
                <a:schemeClr val="lt1"/>
              </a:solidFill>
            </a:endParaRPr>
          </a:p>
          <a:p>
            <a:pPr indent="0" lvl="0" marL="0" rtl="0" algn="l">
              <a:spcBef>
                <a:spcPts val="0"/>
              </a:spcBef>
              <a:spcAft>
                <a:spcPts val="0"/>
              </a:spcAft>
              <a:buNone/>
            </a:pPr>
            <a:r>
              <a:rPr lang="en">
                <a:solidFill>
                  <a:schemeClr val="lt1"/>
                </a:solidFill>
              </a:rPr>
              <a:t>- � Is a certain type of _______________associated with ______________?</a:t>
            </a:r>
            <a:endParaRPr>
              <a:solidFill>
                <a:schemeClr val="lt1"/>
              </a:solidFill>
            </a:endParaRPr>
          </a:p>
          <a:p>
            <a:pPr indent="0" lvl="0" marL="0" rtl="0" algn="l">
              <a:spcBef>
                <a:spcPts val="0"/>
              </a:spcBef>
              <a:spcAft>
                <a:spcPts val="0"/>
              </a:spcAft>
              <a:buNone/>
            </a:pPr>
            <a:r>
              <a:rPr lang="en">
                <a:solidFill>
                  <a:schemeClr val="lt1"/>
                </a:solidFill>
              </a:rPr>
              <a:t>- � Do companies with higher ratings pay higher salaries?</a:t>
            </a:r>
            <a:endParaRPr>
              <a:solidFill>
                <a:schemeClr val="lt1"/>
              </a:solidFill>
            </a:endParaRPr>
          </a:p>
          <a:p>
            <a:pPr indent="0" lvl="0" marL="0" rtl="0" algn="l">
              <a:spcBef>
                <a:spcPts val="0"/>
              </a:spcBef>
              <a:spcAft>
                <a:spcPts val="0"/>
              </a:spcAft>
              <a:buNone/>
            </a:pPr>
            <a:r>
              <a:rPr lang="en">
                <a:solidFill>
                  <a:schemeClr val="lt1"/>
                </a:solidFill>
              </a:rPr>
              <a:t>- � Do companies with lower ratings pay lower salaries?</a:t>
            </a:r>
            <a:endParaRPr>
              <a:solidFill>
                <a:schemeClr val="lt1"/>
              </a:solidFill>
            </a:endParaRPr>
          </a:p>
          <a:p>
            <a:pPr indent="0" lvl="0" marL="0" rtl="0" algn="l">
              <a:spcBef>
                <a:spcPts val="0"/>
              </a:spcBef>
              <a:spcAft>
                <a:spcPts val="0"/>
              </a:spcAft>
              <a:buNone/>
            </a:pPr>
            <a:r>
              <a:rPr lang="en">
                <a:solidFill>
                  <a:schemeClr val="lt1"/>
                </a:solidFill>
              </a:rPr>
              <a:t>- � </a:t>
            </a:r>
            <a:endParaRPr>
              <a:solidFill>
                <a:schemeClr val="lt1"/>
              </a:solidFill>
            </a:endParaRPr>
          </a:p>
          <a:p>
            <a:pPr indent="0" lvl="0" marL="0" rtl="0" algn="l">
              <a:spcBef>
                <a:spcPts val="0"/>
              </a:spcBef>
              <a:spcAft>
                <a:spcPts val="0"/>
              </a:spcAft>
              <a:buNone/>
            </a:pPr>
            <a:r>
              <a:rPr lang="en">
                <a:solidFill>
                  <a:schemeClr val="lt1"/>
                </a:solidFill>
              </a:rPr>
              <a:t>- � </a:t>
            </a:r>
            <a:endParaRPr>
              <a:solidFill>
                <a:schemeClr val="lt1"/>
              </a:solidFill>
            </a:endParaRPr>
          </a:p>
          <a:p>
            <a:pPr indent="0" lvl="0" marL="0" rtl="0" algn="l">
              <a:spcBef>
                <a:spcPts val="0"/>
              </a:spcBef>
              <a:spcAft>
                <a:spcPts val="0"/>
              </a:spcAft>
              <a:buNone/>
            </a:pPr>
            <a:r>
              <a:rPr lang="en">
                <a:solidFill>
                  <a:schemeClr val="lt1"/>
                </a:solidFill>
              </a:rPr>
              <a:t>- � </a:t>
            </a: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25" name="Shape 125"/>
        <p:cNvGrpSpPr/>
        <p:nvPr/>
      </p:nvGrpSpPr>
      <p:grpSpPr>
        <a:xfrm>
          <a:off x="0" y="0"/>
          <a:ext cx="0" cy="0"/>
          <a:chOff x="0" y="0"/>
          <a:chExt cx="0" cy="0"/>
        </a:xfrm>
      </p:grpSpPr>
      <p:sp>
        <p:nvSpPr>
          <p:cNvPr id="126" name="Google Shape;126;p19"/>
          <p:cNvSpPr txBox="1"/>
          <p:nvPr>
            <p:ph type="ctrTitle"/>
          </p:nvPr>
        </p:nvSpPr>
        <p:spPr>
          <a:xfrm>
            <a:off x="2371725" y="630225"/>
            <a:ext cx="6331500" cy="69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 </a:t>
            </a:r>
            <a:endParaRPr/>
          </a:p>
        </p:txBody>
      </p:sp>
      <p:sp>
        <p:nvSpPr>
          <p:cNvPr id="127" name="Google Shape;127;p19"/>
          <p:cNvSpPr txBox="1"/>
          <p:nvPr>
            <p:ph idx="1" type="subTitle"/>
          </p:nvPr>
        </p:nvSpPr>
        <p:spPr>
          <a:xfrm>
            <a:off x="924050" y="540225"/>
            <a:ext cx="3858000" cy="416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Attribute Information:</a:t>
            </a:r>
            <a:endParaRPr sz="1400"/>
          </a:p>
          <a:p>
            <a:pPr indent="0" lvl="0" marL="0" rtl="0" algn="l">
              <a:spcBef>
                <a:spcPts val="0"/>
              </a:spcBef>
              <a:spcAft>
                <a:spcPts val="0"/>
              </a:spcAft>
              <a:buNone/>
            </a:pPr>
            <a:r>
              <a:rPr lang="en" sz="1400"/>
              <a:t> - Job Title</a:t>
            </a:r>
            <a:endParaRPr sz="1400"/>
          </a:p>
          <a:p>
            <a:pPr indent="0" lvl="0" marL="0" rtl="0" algn="l">
              <a:spcBef>
                <a:spcPts val="0"/>
              </a:spcBef>
              <a:spcAft>
                <a:spcPts val="0"/>
              </a:spcAft>
              <a:buNone/>
            </a:pPr>
            <a:r>
              <a:rPr lang="en" sz="1400"/>
              <a:t> - Rating</a:t>
            </a:r>
            <a:endParaRPr sz="1400"/>
          </a:p>
          <a:p>
            <a:pPr indent="0" lvl="0" marL="0" rtl="0" algn="l">
              <a:spcBef>
                <a:spcPts val="0"/>
              </a:spcBef>
              <a:spcAft>
                <a:spcPts val="0"/>
              </a:spcAft>
              <a:buNone/>
            </a:pPr>
            <a:r>
              <a:rPr lang="en" sz="1400"/>
              <a:t> - Company Name</a:t>
            </a:r>
            <a:endParaRPr sz="1400"/>
          </a:p>
          <a:p>
            <a:pPr indent="0" lvl="0" marL="0" rtl="0" algn="l">
              <a:spcBef>
                <a:spcPts val="0"/>
              </a:spcBef>
              <a:spcAft>
                <a:spcPts val="0"/>
              </a:spcAft>
              <a:buNone/>
            </a:pPr>
            <a:r>
              <a:rPr lang="en" sz="1400"/>
              <a:t> - Industry</a:t>
            </a:r>
            <a:endParaRPr sz="1400"/>
          </a:p>
          <a:p>
            <a:pPr indent="0" lvl="0" marL="0" rtl="0" algn="l">
              <a:spcBef>
                <a:spcPts val="0"/>
              </a:spcBef>
              <a:spcAft>
                <a:spcPts val="0"/>
              </a:spcAft>
              <a:buNone/>
            </a:pPr>
            <a:r>
              <a:rPr lang="en" sz="1400"/>
              <a:t> - Sector</a:t>
            </a:r>
            <a:endParaRPr sz="1400"/>
          </a:p>
          <a:p>
            <a:pPr indent="0" lvl="0" marL="0" rtl="0" algn="l">
              <a:spcBef>
                <a:spcPts val="0"/>
              </a:spcBef>
              <a:spcAft>
                <a:spcPts val="0"/>
              </a:spcAft>
              <a:buNone/>
            </a:pPr>
            <a:r>
              <a:rPr lang="en" sz="1400"/>
              <a:t> - Salary Minimum - added this column</a:t>
            </a:r>
            <a:endParaRPr sz="1400"/>
          </a:p>
          <a:p>
            <a:pPr indent="0" lvl="0" marL="0" rtl="0" algn="l">
              <a:spcBef>
                <a:spcPts val="0"/>
              </a:spcBef>
              <a:spcAft>
                <a:spcPts val="0"/>
              </a:spcAft>
              <a:buNone/>
            </a:pPr>
            <a:r>
              <a:rPr lang="en" sz="1400"/>
              <a:t> - Salary Maximum  - added this column</a:t>
            </a:r>
            <a:endParaRPr sz="1400"/>
          </a:p>
          <a:p>
            <a:pPr indent="0" lvl="0" marL="0" rtl="0" algn="l">
              <a:spcBef>
                <a:spcPts val="0"/>
              </a:spcBef>
              <a:spcAft>
                <a:spcPts val="0"/>
              </a:spcAft>
              <a:buNone/>
            </a:pPr>
            <a:r>
              <a:rPr lang="en" sz="1400"/>
              <a:t> - Salary Average  - added this column </a:t>
            </a:r>
            <a:endParaRPr sz="1400"/>
          </a:p>
          <a:p>
            <a:pPr indent="0" lvl="0" marL="0" rtl="0" algn="l">
              <a:spcBef>
                <a:spcPts val="0"/>
              </a:spcBef>
              <a:spcAft>
                <a:spcPts val="0"/>
              </a:spcAft>
              <a:buNone/>
            </a:pPr>
            <a:r>
              <a:rPr lang="en" sz="1400"/>
              <a:t> - ADDED Salary Low Bottom of Range</a:t>
            </a:r>
            <a:endParaRPr sz="1400"/>
          </a:p>
          <a:p>
            <a:pPr indent="0" lvl="0" marL="0" rtl="0" algn="l">
              <a:spcBef>
                <a:spcPts val="0"/>
              </a:spcBef>
              <a:spcAft>
                <a:spcPts val="0"/>
              </a:spcAft>
              <a:buNone/>
            </a:pPr>
            <a:r>
              <a:rPr lang="en" sz="1400"/>
              <a:t> - ADDED Salary Med Middle of Range</a:t>
            </a:r>
            <a:endParaRPr sz="1400"/>
          </a:p>
          <a:p>
            <a:pPr indent="0" lvl="0" marL="0" rtl="0" algn="l">
              <a:spcBef>
                <a:spcPts val="0"/>
              </a:spcBef>
              <a:spcAft>
                <a:spcPts val="0"/>
              </a:spcAft>
              <a:buNone/>
            </a:pPr>
            <a:r>
              <a:rPr lang="en" sz="1400"/>
              <a:t> - ADDED Salary High Top of Range </a:t>
            </a:r>
            <a:endParaRPr sz="1400"/>
          </a:p>
          <a:p>
            <a:pPr indent="0" lvl="0" marL="0" rtl="0" algn="l">
              <a:spcBef>
                <a:spcPts val="0"/>
              </a:spcBef>
              <a:spcAft>
                <a:spcPts val="0"/>
              </a:spcAft>
              <a:buNone/>
            </a:pPr>
            <a:r>
              <a:rPr lang="en" sz="1400"/>
              <a:t> - ADDED Salary Level </a:t>
            </a:r>
            <a:endParaRPr sz="1400"/>
          </a:p>
          <a:p>
            <a:pPr indent="0" lvl="0" marL="0" rtl="0" algn="l">
              <a:spcBef>
                <a:spcPts val="0"/>
              </a:spcBef>
              <a:spcAft>
                <a:spcPts val="0"/>
              </a:spcAft>
              <a:buNone/>
            </a:pPr>
            <a:r>
              <a:rPr lang="en" sz="1400"/>
              <a:t>Considerations we </a:t>
            </a:r>
            <a:r>
              <a:rPr lang="en" sz="1400"/>
              <a:t>could extract</a:t>
            </a:r>
            <a:r>
              <a:rPr lang="en" sz="1400"/>
              <a:t>:  </a:t>
            </a:r>
            <a:endParaRPr sz="1400"/>
          </a:p>
          <a:p>
            <a:pPr indent="0" lvl="0" marL="0" rtl="0" algn="l">
              <a:spcBef>
                <a:spcPts val="0"/>
              </a:spcBef>
              <a:spcAft>
                <a:spcPts val="0"/>
              </a:spcAft>
              <a:buNone/>
            </a:pPr>
            <a:r>
              <a:rPr lang="en" sz="1400"/>
              <a:t> - Python Jobs  </a:t>
            </a:r>
            <a:endParaRPr sz="1400"/>
          </a:p>
          <a:p>
            <a:pPr indent="0" lvl="0" marL="0" rtl="0" algn="l">
              <a:spcBef>
                <a:spcPts val="0"/>
              </a:spcBef>
              <a:spcAft>
                <a:spcPts val="0"/>
              </a:spcAft>
              <a:buNone/>
            </a:pPr>
            <a:r>
              <a:rPr lang="en" sz="1400"/>
              <a:t> - SQL Jobs  </a:t>
            </a:r>
            <a:endParaRPr sz="1400"/>
          </a:p>
          <a:p>
            <a:pPr indent="0" lvl="0" marL="0" rtl="0" algn="l">
              <a:spcBef>
                <a:spcPts val="0"/>
              </a:spcBef>
              <a:spcAft>
                <a:spcPts val="0"/>
              </a:spcAft>
              <a:buNone/>
            </a:pPr>
            <a:r>
              <a:rPr lang="en" sz="1400"/>
              <a:t> - Excel Jobs  </a:t>
            </a:r>
            <a:endParaRPr sz="1400"/>
          </a:p>
          <a:p>
            <a:pPr indent="0" lvl="0" marL="0" rtl="0" algn="l">
              <a:spcBef>
                <a:spcPts val="0"/>
              </a:spcBef>
              <a:spcAft>
                <a:spcPts val="0"/>
              </a:spcAft>
              <a:buNone/>
            </a:pPr>
            <a:r>
              <a:rPr lang="en" sz="1400"/>
              <a:t> - Tableau jobs  </a:t>
            </a:r>
            <a:endParaRPr sz="1400"/>
          </a:p>
        </p:txBody>
      </p:sp>
      <p:sp>
        <p:nvSpPr>
          <p:cNvPr id="128" name="Google Shape;128;p19"/>
          <p:cNvSpPr txBox="1"/>
          <p:nvPr>
            <p:ph idx="1" type="subTitle"/>
          </p:nvPr>
        </p:nvSpPr>
        <p:spPr>
          <a:xfrm>
            <a:off x="6361050" y="455500"/>
            <a:ext cx="23037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32" name="Shape 132"/>
        <p:cNvGrpSpPr/>
        <p:nvPr/>
      </p:nvGrpSpPr>
      <p:grpSpPr>
        <a:xfrm>
          <a:off x="0" y="0"/>
          <a:ext cx="0" cy="0"/>
          <a:chOff x="0" y="0"/>
          <a:chExt cx="0" cy="0"/>
        </a:xfrm>
      </p:grpSpPr>
      <p:sp>
        <p:nvSpPr>
          <p:cNvPr id="133" name="Google Shape;133;p20"/>
          <p:cNvSpPr txBox="1"/>
          <p:nvPr>
            <p:ph type="ctrTitle"/>
          </p:nvPr>
        </p:nvSpPr>
        <p:spPr>
          <a:xfrm>
            <a:off x="596500" y="434050"/>
            <a:ext cx="4623000" cy="5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 The Data Analysis Story </a:t>
            </a:r>
            <a:endParaRPr sz="2900"/>
          </a:p>
        </p:txBody>
      </p:sp>
      <p:sp>
        <p:nvSpPr>
          <p:cNvPr id="134" name="Google Shape;134;p20"/>
          <p:cNvSpPr txBox="1"/>
          <p:nvPr>
            <p:ph idx="1" type="subTitle"/>
          </p:nvPr>
        </p:nvSpPr>
        <p:spPr>
          <a:xfrm>
            <a:off x="642100" y="1046025"/>
            <a:ext cx="8183100" cy="8400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sz="1200"/>
              <a:t>We begin with 1 of the original datasets - We have a lot of information!  </a:t>
            </a:r>
            <a:endParaRPr sz="1200"/>
          </a:p>
          <a:p>
            <a:pPr indent="-304800" lvl="0" marL="457200" rtl="0" algn="l">
              <a:spcBef>
                <a:spcPts val="0"/>
              </a:spcBef>
              <a:spcAft>
                <a:spcPts val="0"/>
              </a:spcAft>
              <a:buSzPts val="1200"/>
              <a:buAutoNum type="arabicPeriod"/>
            </a:pPr>
            <a:r>
              <a:rPr lang="en" sz="1200"/>
              <a:t>What specific data do we really need to begin analysis?  </a:t>
            </a:r>
            <a:endParaRPr sz="1200"/>
          </a:p>
          <a:p>
            <a:pPr indent="-304800" lvl="0" marL="457200" rtl="0" algn="l">
              <a:spcBef>
                <a:spcPts val="0"/>
              </a:spcBef>
              <a:spcAft>
                <a:spcPts val="0"/>
              </a:spcAft>
              <a:buSzPts val="1200"/>
              <a:buAutoNum type="arabicPeriod"/>
            </a:pPr>
            <a:r>
              <a:rPr lang="en" sz="1200"/>
              <a:t>Salary metrics and A categorical “easy-apply” value y/n</a:t>
            </a:r>
            <a:endParaRPr sz="1200"/>
          </a:p>
          <a:p>
            <a:pPr indent="-304800" lvl="0" marL="457200" rtl="0" algn="l">
              <a:spcBef>
                <a:spcPts val="0"/>
              </a:spcBef>
              <a:spcAft>
                <a:spcPts val="0"/>
              </a:spcAft>
              <a:buSzPts val="1200"/>
              <a:buAutoNum type="arabicPeriod"/>
            </a:pPr>
            <a:r>
              <a:rPr lang="en" sz="1200"/>
              <a:t>We begin the work to Extract, Transform, and Load (ETL) </a:t>
            </a:r>
            <a:endParaRPr sz="1200"/>
          </a:p>
        </p:txBody>
      </p:sp>
      <p:pic>
        <p:nvPicPr>
          <p:cNvPr id="135" name="Google Shape;135;p20"/>
          <p:cNvPicPr preferRelativeResize="0"/>
          <p:nvPr/>
        </p:nvPicPr>
        <p:blipFill>
          <a:blip r:embed="rId3">
            <a:alphaModFix/>
          </a:blip>
          <a:stretch>
            <a:fillRect/>
          </a:stretch>
        </p:blipFill>
        <p:spPr>
          <a:xfrm>
            <a:off x="97650" y="2223775"/>
            <a:ext cx="8974001" cy="2034000"/>
          </a:xfrm>
          <a:prstGeom prst="rect">
            <a:avLst/>
          </a:prstGeom>
          <a:noFill/>
          <a:ln>
            <a:noFill/>
          </a:ln>
        </p:spPr>
      </p:pic>
      <p:sp>
        <p:nvSpPr>
          <p:cNvPr id="136" name="Google Shape;136;p20"/>
          <p:cNvSpPr txBox="1"/>
          <p:nvPr>
            <p:ph idx="1" type="subTitle"/>
          </p:nvPr>
        </p:nvSpPr>
        <p:spPr>
          <a:xfrm>
            <a:off x="6361050" y="455500"/>
            <a:ext cx="23037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Analysis/ETL </a:t>
            </a:r>
            <a:endParaRPr/>
          </a:p>
        </p:txBody>
      </p:sp>
      <p:sp>
        <p:nvSpPr>
          <p:cNvPr id="137" name="Google Shape;137;p20"/>
          <p:cNvSpPr txBox="1"/>
          <p:nvPr>
            <p:ph idx="1" type="subTitle"/>
          </p:nvPr>
        </p:nvSpPr>
        <p:spPr>
          <a:xfrm>
            <a:off x="1013375" y="4348100"/>
            <a:ext cx="2791200" cy="36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a:t>Click here for the Code  </a:t>
            </a:r>
            <a:endParaRPr i="1"/>
          </a:p>
        </p:txBody>
      </p:sp>
      <p:pic>
        <p:nvPicPr>
          <p:cNvPr descr="Piece of duct tape sticking a note to the slide" id="138" name="Google Shape;138;p20"/>
          <p:cNvPicPr preferRelativeResize="0"/>
          <p:nvPr/>
        </p:nvPicPr>
        <p:blipFill rotWithShape="1">
          <a:blip r:embed="rId4">
            <a:alphaModFix/>
          </a:blip>
          <a:srcRect b="10011" l="9244" r="2118" t="5926"/>
          <a:stretch/>
        </p:blipFill>
        <p:spPr>
          <a:xfrm rot="154828">
            <a:off x="3395000" y="1932301"/>
            <a:ext cx="2072000" cy="7360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A86E8"/>
        </a:solidFill>
      </p:bgPr>
    </p:bg>
    <p:spTree>
      <p:nvGrpSpPr>
        <p:cNvPr id="142" name="Shape 142"/>
        <p:cNvGrpSpPr/>
        <p:nvPr/>
      </p:nvGrpSpPr>
      <p:grpSpPr>
        <a:xfrm>
          <a:off x="0" y="0"/>
          <a:ext cx="0" cy="0"/>
          <a:chOff x="0" y="0"/>
          <a:chExt cx="0" cy="0"/>
        </a:xfrm>
      </p:grpSpPr>
      <p:sp>
        <p:nvSpPr>
          <p:cNvPr id="143" name="Google Shape;143;p21"/>
          <p:cNvSpPr txBox="1"/>
          <p:nvPr>
            <p:ph type="ctrTitle"/>
          </p:nvPr>
        </p:nvSpPr>
        <p:spPr>
          <a:xfrm>
            <a:off x="683150" y="434050"/>
            <a:ext cx="7944000" cy="58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 Develop New DataFrames with Pandas</a:t>
            </a:r>
            <a:r>
              <a:rPr lang="en" sz="2900"/>
              <a:t> </a:t>
            </a:r>
            <a:endParaRPr sz="2900"/>
          </a:p>
        </p:txBody>
      </p:sp>
      <p:sp>
        <p:nvSpPr>
          <p:cNvPr id="144" name="Google Shape;144;p21"/>
          <p:cNvSpPr txBox="1"/>
          <p:nvPr>
            <p:ph idx="1" type="subTitle"/>
          </p:nvPr>
        </p:nvSpPr>
        <p:spPr>
          <a:xfrm>
            <a:off x="642100" y="893625"/>
            <a:ext cx="8183100" cy="2907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AutoNum type="arabicPeriod"/>
            </a:pPr>
            <a:r>
              <a:rPr lang="en" sz="1200"/>
              <a:t>Developed a Min, Max, and Avg to work with in</a:t>
            </a:r>
            <a:endParaRPr sz="1200"/>
          </a:p>
          <a:p>
            <a:pPr indent="0" lvl="0" marL="0" rtl="0" algn="l">
              <a:spcBef>
                <a:spcPts val="0"/>
              </a:spcBef>
              <a:spcAft>
                <a:spcPts val="0"/>
              </a:spcAft>
              <a:buNone/>
            </a:pPr>
            <a:r>
              <a:rPr lang="en" sz="1200"/>
              <a:t>                future charts and visualizations</a:t>
            </a:r>
            <a:endParaRPr sz="1200"/>
          </a:p>
        </p:txBody>
      </p:sp>
      <p:pic>
        <p:nvPicPr>
          <p:cNvPr id="145" name="Google Shape;145;p21"/>
          <p:cNvPicPr preferRelativeResize="0"/>
          <p:nvPr/>
        </p:nvPicPr>
        <p:blipFill>
          <a:blip r:embed="rId3">
            <a:alphaModFix/>
          </a:blip>
          <a:stretch>
            <a:fillRect/>
          </a:stretch>
        </p:blipFill>
        <p:spPr>
          <a:xfrm>
            <a:off x="4008575" y="1367000"/>
            <a:ext cx="4936850" cy="3269275"/>
          </a:xfrm>
          <a:prstGeom prst="rect">
            <a:avLst/>
          </a:prstGeom>
          <a:noFill/>
          <a:ln>
            <a:noFill/>
          </a:ln>
        </p:spPr>
      </p:pic>
      <p:sp>
        <p:nvSpPr>
          <p:cNvPr id="146" name="Google Shape;146;p21"/>
          <p:cNvSpPr txBox="1"/>
          <p:nvPr>
            <p:ph idx="1" type="subTitle"/>
          </p:nvPr>
        </p:nvSpPr>
        <p:spPr>
          <a:xfrm>
            <a:off x="6361050" y="455500"/>
            <a:ext cx="2303700" cy="362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Analysis/ETL </a:t>
            </a:r>
            <a:endParaRPr/>
          </a:p>
        </p:txBody>
      </p:sp>
      <p:pic>
        <p:nvPicPr>
          <p:cNvPr descr="Piece of duct tape sticking a note to the slide" id="147" name="Google Shape;147;p21"/>
          <p:cNvPicPr preferRelativeResize="0"/>
          <p:nvPr/>
        </p:nvPicPr>
        <p:blipFill rotWithShape="1">
          <a:blip r:embed="rId4">
            <a:alphaModFix/>
          </a:blip>
          <a:srcRect b="10011" l="9244" r="2118" t="5926"/>
          <a:stretch/>
        </p:blipFill>
        <p:spPr>
          <a:xfrm rot="154828">
            <a:off x="6025475" y="986051"/>
            <a:ext cx="2072000" cy="736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